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82" r:id="rId4"/>
    <p:sldId id="283" r:id="rId5"/>
    <p:sldId id="264" r:id="rId6"/>
    <p:sldId id="265" r:id="rId7"/>
    <p:sldId id="281" r:id="rId8"/>
    <p:sldId id="268" r:id="rId9"/>
    <p:sldId id="269" r:id="rId10"/>
    <p:sldId id="266" r:id="rId11"/>
    <p:sldId id="270" r:id="rId12"/>
    <p:sldId id="274" r:id="rId13"/>
    <p:sldId id="276" r:id="rId14"/>
    <p:sldId id="277" r:id="rId15"/>
    <p:sldId id="275" r:id="rId16"/>
    <p:sldId id="278" r:id="rId17"/>
    <p:sldId id="279" r:id="rId18"/>
    <p:sldId id="280" r:id="rId19"/>
    <p:sldId id="271" r:id="rId20"/>
    <p:sldId id="272" r:id="rId21"/>
  </p:sldIdLst>
  <p:sldSz cx="9144000" cy="6858000" type="screen4x3"/>
  <p:notesSz cx="6797675" cy="9926638"/>
  <p:custDataLst>
    <p:tags r:id="rId2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rgbClr val="003057"/>
        </a:solidFill>
        <a:latin typeface="Arial" pitchFamily="34" charset="0"/>
        <a:ea typeface="ＭＳ Ｐゴシック"/>
        <a:cs typeface="ＭＳ Ｐゴシック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rgbClr val="003057"/>
        </a:solidFill>
        <a:latin typeface="Arial" pitchFamily="34" charset="0"/>
        <a:ea typeface="ＭＳ Ｐゴシック"/>
        <a:cs typeface="ＭＳ Ｐゴシック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rgbClr val="003057"/>
        </a:solidFill>
        <a:latin typeface="Arial" pitchFamily="34" charset="0"/>
        <a:ea typeface="ＭＳ Ｐゴシック"/>
        <a:cs typeface="ＭＳ Ｐゴシック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rgbClr val="003057"/>
        </a:solidFill>
        <a:latin typeface="Arial" pitchFamily="34" charset="0"/>
        <a:ea typeface="ＭＳ Ｐゴシック"/>
        <a:cs typeface="ＭＳ Ｐゴシック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rgbClr val="003057"/>
        </a:solidFill>
        <a:latin typeface="Arial" pitchFamily="34" charset="0"/>
        <a:ea typeface="ＭＳ Ｐゴシック"/>
        <a:cs typeface="ＭＳ Ｐゴシック"/>
      </a:defRPr>
    </a:lvl5pPr>
    <a:lvl6pPr marL="2286000" algn="l" defTabSz="914400" rtl="0" eaLnBrk="1" latinLnBrk="0" hangingPunct="1">
      <a:defRPr sz="2400" kern="1200">
        <a:solidFill>
          <a:srgbClr val="003057"/>
        </a:solidFill>
        <a:latin typeface="Arial" pitchFamily="34" charset="0"/>
        <a:ea typeface="ＭＳ Ｐゴシック"/>
        <a:cs typeface="ＭＳ Ｐゴシック"/>
      </a:defRPr>
    </a:lvl6pPr>
    <a:lvl7pPr marL="2743200" algn="l" defTabSz="914400" rtl="0" eaLnBrk="1" latinLnBrk="0" hangingPunct="1">
      <a:defRPr sz="2400" kern="1200">
        <a:solidFill>
          <a:srgbClr val="003057"/>
        </a:solidFill>
        <a:latin typeface="Arial" pitchFamily="34" charset="0"/>
        <a:ea typeface="ＭＳ Ｐゴシック"/>
        <a:cs typeface="ＭＳ Ｐゴシック"/>
      </a:defRPr>
    </a:lvl7pPr>
    <a:lvl8pPr marL="3200400" algn="l" defTabSz="914400" rtl="0" eaLnBrk="1" latinLnBrk="0" hangingPunct="1">
      <a:defRPr sz="2400" kern="1200">
        <a:solidFill>
          <a:srgbClr val="003057"/>
        </a:solidFill>
        <a:latin typeface="Arial" pitchFamily="34" charset="0"/>
        <a:ea typeface="ＭＳ Ｐゴシック"/>
        <a:cs typeface="ＭＳ Ｐゴシック"/>
      </a:defRPr>
    </a:lvl8pPr>
    <a:lvl9pPr marL="3657600" algn="l" defTabSz="914400" rtl="0" eaLnBrk="1" latinLnBrk="0" hangingPunct="1">
      <a:defRPr sz="2400" kern="1200">
        <a:solidFill>
          <a:srgbClr val="003057"/>
        </a:solidFill>
        <a:latin typeface="Arial" pitchFamily="34" charset="0"/>
        <a:ea typeface="ＭＳ Ｐゴシック"/>
        <a:cs typeface="ＭＳ Ｐゴシック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lexander.Valchyshe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F2F2"/>
    <a:srgbClr val="0000FF"/>
    <a:srgbClr val="1D73BF"/>
    <a:srgbClr val="003057"/>
    <a:srgbClr val="7FB8C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47" autoAdjust="0"/>
    <p:restoredTop sz="99833" autoAdjust="0"/>
  </p:normalViewPr>
  <p:slideViewPr>
    <p:cSldViewPr>
      <p:cViewPr varScale="1">
        <p:scale>
          <a:sx n="106" d="100"/>
          <a:sy n="106" d="100"/>
        </p:scale>
        <p:origin x="-33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90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200">
                <a:latin typeface="Arial" charset="0"/>
                <a:ea typeface="ＭＳ Ｐゴシック" pitchFamily="16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6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200">
                <a:latin typeface="Arial" charset="0"/>
                <a:ea typeface="ＭＳ Ｐゴシック" pitchFamily="16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306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200">
                <a:latin typeface="Arial" charset="0"/>
                <a:ea typeface="ＭＳ Ｐゴシック" pitchFamily="16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6" y="9430306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200">
                <a:latin typeface="Arial" charset="0"/>
                <a:ea typeface="ＭＳ Ｐゴシック" pitchFamily="16" charset="-128"/>
                <a:cs typeface="+mn-cs"/>
              </a:defRPr>
            </a:lvl1pPr>
          </a:lstStyle>
          <a:p>
            <a:pPr>
              <a:defRPr/>
            </a:pPr>
            <a:fld id="{F9BF819B-C2EE-4A5F-8DE8-E76E3E609C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200">
                <a:latin typeface="Arial" charset="0"/>
                <a:ea typeface="ＭＳ Ｐゴシック" pitchFamily="16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16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200">
                <a:latin typeface="Arial" charset="0"/>
                <a:ea typeface="ＭＳ Ｐゴシック" pitchFamily="16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7" y="4715153"/>
            <a:ext cx="4984962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306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200">
                <a:latin typeface="Arial" charset="0"/>
                <a:ea typeface="ＭＳ Ｐゴシック" pitchFamily="16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16" y="9430306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200">
                <a:latin typeface="Arial" charset="0"/>
                <a:ea typeface="ＭＳ Ｐゴシック" pitchFamily="16" charset="-128"/>
                <a:cs typeface="+mn-cs"/>
              </a:defRPr>
            </a:lvl1pPr>
          </a:lstStyle>
          <a:p>
            <a:pPr>
              <a:defRPr/>
            </a:pPr>
            <a:fld id="{BC3DB220-E16D-447B-A7EA-043E5085D5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ＭＳ Ｐゴシック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ＭＳ Ｐゴシック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ＭＳ Ｐゴシック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ＭＳ Ｐゴシック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ＭＳ Ｐゴシック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u.ua/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u.ua/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bg>
      <p:bgPr>
        <a:solidFill>
          <a:srgbClr val="0030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ICU-invest-banking-E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981075"/>
            <a:ext cx="2898775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728690" y="5214950"/>
            <a:ext cx="7772400" cy="642942"/>
          </a:xfrm>
        </p:spPr>
        <p:txBody>
          <a:bodyPr anchor="ctr" anchorCtr="1"/>
          <a:lstStyle>
            <a:lvl1pPr marL="0" indent="0" algn="ctr">
              <a:buNone/>
              <a:defRPr sz="1200" baseline="0">
                <a:solidFill>
                  <a:schemeClr val="bg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 dirty="0" smtClean="0"/>
              <a:t>[</a:t>
            </a:r>
            <a:r>
              <a:rPr lang="ru-RU" dirty="0" smtClean="0"/>
              <a:t>Имя Фамилия, должность</a:t>
            </a:r>
            <a:r>
              <a:rPr lang="en-GB" dirty="0" smtClean="0"/>
              <a:t>]</a:t>
            </a:r>
            <a:endParaRPr lang="ru-RU" dirty="0" smtClean="0"/>
          </a:p>
        </p:txBody>
      </p:sp>
      <p:sp>
        <p:nvSpPr>
          <p:cNvPr id="7" name="Текст 2"/>
          <p:cNvSpPr>
            <a:spLocks noGrp="1"/>
          </p:cNvSpPr>
          <p:nvPr>
            <p:ph type="body" idx="10" hasCustomPrompt="1"/>
          </p:nvPr>
        </p:nvSpPr>
        <p:spPr>
          <a:xfrm>
            <a:off x="728690" y="3643314"/>
            <a:ext cx="7772400" cy="1428760"/>
          </a:xfrm>
        </p:spPr>
        <p:txBody>
          <a:bodyPr anchor="t" anchorCtr="1"/>
          <a:lstStyle>
            <a:lvl1pPr marL="0" indent="0" algn="ctr">
              <a:buNone/>
              <a:defRPr sz="4000" b="1" baseline="0">
                <a:solidFill>
                  <a:schemeClr val="bg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 dirty="0" smtClean="0"/>
              <a:t>[</a:t>
            </a:r>
            <a:r>
              <a:rPr lang="ru-RU" dirty="0" smtClean="0"/>
              <a:t>Название</a:t>
            </a:r>
            <a:r>
              <a:rPr lang="en-US" dirty="0" smtClean="0"/>
              <a:t> </a:t>
            </a:r>
            <a:r>
              <a:rPr lang="ru-RU" dirty="0" smtClean="0"/>
              <a:t>презентации</a:t>
            </a:r>
            <a:r>
              <a:rPr lang="en-GB" dirty="0" smtClean="0"/>
              <a:t>]</a:t>
            </a:r>
            <a:endParaRPr lang="ru-RU" dirty="0" smtClean="0"/>
          </a:p>
        </p:txBody>
      </p:sp>
      <p:sp>
        <p:nvSpPr>
          <p:cNvPr id="8" name="Текст 2"/>
          <p:cNvSpPr>
            <a:spLocks noGrp="1"/>
          </p:cNvSpPr>
          <p:nvPr>
            <p:ph type="body" idx="11" hasCustomPrompt="1"/>
          </p:nvPr>
        </p:nvSpPr>
        <p:spPr>
          <a:xfrm>
            <a:off x="727200" y="5857892"/>
            <a:ext cx="7772400" cy="285752"/>
          </a:xfrm>
        </p:spPr>
        <p:txBody>
          <a:bodyPr anchor="t" anchorCtr="1"/>
          <a:lstStyle>
            <a:lvl1pPr marL="0" indent="0" algn="ctr">
              <a:buNone/>
              <a:defRPr sz="1200" b="1" baseline="0">
                <a:solidFill>
                  <a:schemeClr val="bg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 dirty="0" smtClean="0"/>
              <a:t>[</a:t>
            </a:r>
            <a:r>
              <a:rPr lang="ru-RU" dirty="0" smtClean="0"/>
              <a:t>Событие: собрание акционеров, встреча с инвесторами, конференция, и т.п.</a:t>
            </a:r>
            <a:r>
              <a:rPr lang="en-GB" dirty="0" smtClean="0"/>
              <a:t>]</a:t>
            </a:r>
            <a:endParaRPr lang="ru-RU" dirty="0" smtClean="0"/>
          </a:p>
        </p:txBody>
      </p:sp>
      <p:sp>
        <p:nvSpPr>
          <p:cNvPr id="9" name="Текст 2"/>
          <p:cNvSpPr>
            <a:spLocks noGrp="1"/>
          </p:cNvSpPr>
          <p:nvPr>
            <p:ph type="body" idx="12" hasCustomPrompt="1"/>
          </p:nvPr>
        </p:nvSpPr>
        <p:spPr>
          <a:xfrm>
            <a:off x="727200" y="6143644"/>
            <a:ext cx="7772400" cy="285752"/>
          </a:xfrm>
        </p:spPr>
        <p:txBody>
          <a:bodyPr anchor="t" anchorCtr="1"/>
          <a:lstStyle>
            <a:lvl1pPr marL="0" indent="0" algn="ctr">
              <a:buNone/>
              <a:defRPr sz="1200" baseline="0">
                <a:solidFill>
                  <a:schemeClr val="bg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 dirty="0" smtClean="0"/>
              <a:t>[</a:t>
            </a:r>
            <a:r>
              <a:rPr lang="ru-RU" dirty="0" smtClean="0"/>
              <a:t>Дата</a:t>
            </a:r>
            <a:r>
              <a:rPr lang="en-GB" dirty="0" smtClean="0"/>
              <a:t>]</a:t>
            </a:r>
            <a:endParaRPr lang="ru-RU" dirty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9200" y="1857364"/>
            <a:ext cx="7239000" cy="42862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11"/>
          <p:cNvGraphicFramePr>
            <a:graphicFrameLocks/>
          </p:cNvGraphicFramePr>
          <p:nvPr userDrawn="1"/>
        </p:nvGraphicFramePr>
        <p:xfrm>
          <a:off x="1214414" y="1857365"/>
          <a:ext cx="7286676" cy="4320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86676"/>
              </a:tblGrid>
              <a:tr h="288000">
                <a:tc>
                  <a:txBody>
                    <a:bodyPr/>
                    <a:lstStyle/>
                    <a:p>
                      <a:endParaRPr lang="ru-RU" sz="1000" dirty="0">
                        <a:latin typeface="HelveticaNeue LT CYR 77 BoldCn" pitchFamily="2" charset="-52"/>
                      </a:endParaRPr>
                    </a:p>
                  </a:txBody>
                  <a:tcPr marL="144000" marR="72000" marT="36000" marB="36000">
                    <a:solidFill>
                      <a:srgbClr val="E9F2F2"/>
                    </a:solidFill>
                  </a:tcPr>
                </a:tc>
              </a:tr>
              <a:tr h="3780000">
                <a:tc>
                  <a:txBody>
                    <a:bodyPr/>
                    <a:lstStyle/>
                    <a:p>
                      <a:endParaRPr lang="ru-RU" sz="1000" dirty="0">
                        <a:latin typeface="HelveticaNeue LT CYR 77 BoldCn" pitchFamily="2" charset="-52"/>
                      </a:endParaRPr>
                    </a:p>
                  </a:txBody>
                  <a:tcPr marL="72000" marR="72000" marT="36000" marB="36000">
                    <a:solidFill>
                      <a:srgbClr val="E9F2F2"/>
                    </a:solidFill>
                  </a:tcPr>
                </a:tc>
              </a:tr>
              <a:tr h="252000">
                <a:tc>
                  <a:txBody>
                    <a:bodyPr/>
                    <a:lstStyle/>
                    <a:p>
                      <a:endParaRPr lang="ru-RU" sz="800" dirty="0">
                        <a:latin typeface="HelveticaNeue LT CYR 47 LtCn" pitchFamily="2" charset="-52"/>
                      </a:endParaRPr>
                    </a:p>
                  </a:txBody>
                  <a:tcPr marL="144000" marR="72000" marT="36000" marB="36000">
                    <a:solidFill>
                      <a:srgbClr val="E9F2F2"/>
                    </a:solidFill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9200" y="2143116"/>
            <a:ext cx="7239000" cy="378621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half" idx="12"/>
          </p:nvPr>
        </p:nvSpPr>
        <p:spPr>
          <a:xfrm>
            <a:off x="1220400" y="1857364"/>
            <a:ext cx="7239600" cy="288000"/>
          </a:xfrm>
          <a:solidFill>
            <a:srgbClr val="E9F2F2"/>
          </a:solidFill>
        </p:spPr>
        <p:txBody>
          <a:bodyPr/>
          <a:lstStyle>
            <a:lvl1pPr>
              <a:buNone/>
              <a:defRPr sz="1200" b="1"/>
            </a:lvl1pPr>
            <a:lvl2pPr>
              <a:buNone/>
              <a:defRPr sz="1100" b="1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half" idx="14"/>
          </p:nvPr>
        </p:nvSpPr>
        <p:spPr>
          <a:xfrm>
            <a:off x="1214414" y="5929330"/>
            <a:ext cx="7239600" cy="214314"/>
          </a:xfrm>
          <a:solidFill>
            <a:srgbClr val="E9F2F2"/>
          </a:solidFill>
        </p:spPr>
        <p:txBody>
          <a:bodyPr/>
          <a:lstStyle>
            <a:lvl1pPr>
              <a:buNone/>
              <a:defRPr sz="800" b="0"/>
            </a:lvl1pPr>
            <a:lvl2pPr>
              <a:buNone/>
              <a:defRPr sz="700" b="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11"/>
          <p:cNvGraphicFramePr>
            <a:graphicFrameLocks/>
          </p:cNvGraphicFramePr>
          <p:nvPr userDrawn="1"/>
        </p:nvGraphicFramePr>
        <p:xfrm>
          <a:off x="4929190" y="1823644"/>
          <a:ext cx="3571900" cy="4320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71900"/>
              </a:tblGrid>
              <a:tr h="288000">
                <a:tc>
                  <a:txBody>
                    <a:bodyPr/>
                    <a:lstStyle/>
                    <a:p>
                      <a:endParaRPr lang="ru-RU" sz="1000" dirty="0">
                        <a:latin typeface="HelveticaNeue LT CYR 77 BoldCn" pitchFamily="2" charset="-52"/>
                      </a:endParaRPr>
                    </a:p>
                  </a:txBody>
                  <a:tcPr marL="144000" marR="72000" marT="36000" marB="36000">
                    <a:solidFill>
                      <a:srgbClr val="E9F2F2"/>
                    </a:solidFill>
                  </a:tcPr>
                </a:tc>
              </a:tr>
              <a:tr h="3780000">
                <a:tc>
                  <a:txBody>
                    <a:bodyPr/>
                    <a:lstStyle/>
                    <a:p>
                      <a:endParaRPr lang="ru-RU" sz="1000" dirty="0">
                        <a:latin typeface="HelveticaNeue LT CYR 77 BoldCn" pitchFamily="2" charset="-52"/>
                      </a:endParaRPr>
                    </a:p>
                  </a:txBody>
                  <a:tcPr marL="72000" marR="72000" marT="36000" marB="36000">
                    <a:solidFill>
                      <a:srgbClr val="E9F2F2"/>
                    </a:solidFill>
                  </a:tcPr>
                </a:tc>
              </a:tr>
              <a:tr h="252000">
                <a:tc>
                  <a:txBody>
                    <a:bodyPr/>
                    <a:lstStyle/>
                    <a:p>
                      <a:endParaRPr lang="ru-RU" sz="800" dirty="0">
                        <a:latin typeface="HelveticaNeue LT CYR 47 LtCn" pitchFamily="2" charset="-52"/>
                      </a:endParaRPr>
                    </a:p>
                  </a:txBody>
                  <a:tcPr marL="144000" marR="72000" marT="36000" marB="36000">
                    <a:solidFill>
                      <a:srgbClr val="E9F2F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Содержимое 11"/>
          <p:cNvGraphicFramePr>
            <a:graphicFrameLocks/>
          </p:cNvGraphicFramePr>
          <p:nvPr userDrawn="1"/>
        </p:nvGraphicFramePr>
        <p:xfrm>
          <a:off x="1214414" y="1857365"/>
          <a:ext cx="3571900" cy="4320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71900"/>
              </a:tblGrid>
              <a:tr h="288000">
                <a:tc>
                  <a:txBody>
                    <a:bodyPr/>
                    <a:lstStyle/>
                    <a:p>
                      <a:endParaRPr lang="ru-RU" sz="1000" dirty="0">
                        <a:latin typeface="HelveticaNeue LT CYR 77 BoldCn" pitchFamily="2" charset="-52"/>
                      </a:endParaRPr>
                    </a:p>
                  </a:txBody>
                  <a:tcPr marL="144000" marR="72000" marT="36000" marB="36000">
                    <a:solidFill>
                      <a:srgbClr val="E9F2F2"/>
                    </a:solidFill>
                  </a:tcPr>
                </a:tc>
              </a:tr>
              <a:tr h="3780000">
                <a:tc>
                  <a:txBody>
                    <a:bodyPr/>
                    <a:lstStyle/>
                    <a:p>
                      <a:endParaRPr lang="ru-RU" sz="1000" dirty="0">
                        <a:latin typeface="HelveticaNeue LT CYR 77 BoldCn" pitchFamily="2" charset="-52"/>
                      </a:endParaRPr>
                    </a:p>
                  </a:txBody>
                  <a:tcPr marL="72000" marR="72000" marT="36000" marB="36000">
                    <a:solidFill>
                      <a:srgbClr val="E9F2F2"/>
                    </a:solidFill>
                  </a:tcPr>
                </a:tc>
              </a:tr>
              <a:tr h="252000">
                <a:tc>
                  <a:txBody>
                    <a:bodyPr/>
                    <a:lstStyle/>
                    <a:p>
                      <a:endParaRPr lang="ru-RU" sz="800" dirty="0">
                        <a:latin typeface="HelveticaNeue LT CYR 47 LtCn" pitchFamily="2" charset="-52"/>
                      </a:endParaRPr>
                    </a:p>
                  </a:txBody>
                  <a:tcPr marL="144000" marR="72000" marT="36000" marB="36000">
                    <a:solidFill>
                      <a:srgbClr val="E9F2F2"/>
                    </a:solidFill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19200" y="2143116"/>
            <a:ext cx="3543300" cy="378621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2143116"/>
            <a:ext cx="3543300" cy="378621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Текст 3"/>
          <p:cNvSpPr>
            <a:spLocks noGrp="1"/>
          </p:cNvSpPr>
          <p:nvPr>
            <p:ph type="body" sz="half" idx="12"/>
          </p:nvPr>
        </p:nvSpPr>
        <p:spPr>
          <a:xfrm>
            <a:off x="1220400" y="1857364"/>
            <a:ext cx="3542400" cy="288000"/>
          </a:xfrm>
          <a:solidFill>
            <a:srgbClr val="E9F2F2"/>
          </a:solidFill>
        </p:spPr>
        <p:txBody>
          <a:bodyPr/>
          <a:lstStyle>
            <a:lvl1pPr>
              <a:buNone/>
              <a:defRPr sz="1200" b="1"/>
            </a:lvl1pPr>
            <a:lvl2pPr>
              <a:buNone/>
              <a:defRPr sz="1100" b="1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half" idx="13"/>
          </p:nvPr>
        </p:nvSpPr>
        <p:spPr>
          <a:xfrm>
            <a:off x="4929190" y="1855116"/>
            <a:ext cx="3542400" cy="288000"/>
          </a:xfrm>
          <a:solidFill>
            <a:srgbClr val="E9F2F2"/>
          </a:solidFill>
        </p:spPr>
        <p:txBody>
          <a:bodyPr/>
          <a:lstStyle>
            <a:lvl1pPr>
              <a:buNone/>
              <a:defRPr sz="1200" b="1"/>
            </a:lvl1pPr>
            <a:lvl2pPr>
              <a:buNone/>
              <a:defRPr sz="1100" b="1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9" name="Текст 3"/>
          <p:cNvSpPr>
            <a:spLocks noGrp="1"/>
          </p:cNvSpPr>
          <p:nvPr>
            <p:ph type="body" sz="half" idx="14"/>
          </p:nvPr>
        </p:nvSpPr>
        <p:spPr>
          <a:xfrm>
            <a:off x="1220400" y="5929330"/>
            <a:ext cx="3542400" cy="214314"/>
          </a:xfrm>
          <a:solidFill>
            <a:srgbClr val="E9F2F2"/>
          </a:solidFill>
        </p:spPr>
        <p:txBody>
          <a:bodyPr/>
          <a:lstStyle>
            <a:lvl1pPr>
              <a:buNone/>
              <a:defRPr sz="800" b="0"/>
            </a:lvl1pPr>
            <a:lvl2pPr>
              <a:buNone/>
              <a:defRPr sz="700" b="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5"/>
          </p:nvPr>
        </p:nvSpPr>
        <p:spPr>
          <a:xfrm>
            <a:off x="4914000" y="5929330"/>
            <a:ext cx="3542400" cy="214314"/>
          </a:xfrm>
          <a:solidFill>
            <a:srgbClr val="E9F2F2"/>
          </a:solidFill>
        </p:spPr>
        <p:txBody>
          <a:bodyPr/>
          <a:lstStyle>
            <a:lvl1pPr>
              <a:buNone/>
              <a:defRPr sz="800" b="0"/>
            </a:lvl1pPr>
            <a:lvl2pPr>
              <a:buNone/>
              <a:defRPr sz="700" b="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3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одержимое 11"/>
          <p:cNvGraphicFramePr>
            <a:graphicFrameLocks/>
          </p:cNvGraphicFramePr>
          <p:nvPr userDrawn="1"/>
        </p:nvGraphicFramePr>
        <p:xfrm>
          <a:off x="4929190" y="4071942"/>
          <a:ext cx="3571900" cy="21848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71900"/>
              </a:tblGrid>
              <a:tr h="252000">
                <a:tc>
                  <a:txBody>
                    <a:bodyPr/>
                    <a:lstStyle/>
                    <a:p>
                      <a:endParaRPr lang="ru-RU" sz="1000" dirty="0">
                        <a:latin typeface="HelveticaNeue LT CYR 77 BoldCn" pitchFamily="2" charset="-52"/>
                      </a:endParaRPr>
                    </a:p>
                  </a:txBody>
                  <a:tcPr marL="144000" marR="72000" marT="36000" marB="36000">
                    <a:solidFill>
                      <a:srgbClr val="E9F2F2"/>
                    </a:solidFill>
                  </a:tcPr>
                </a:tc>
              </a:tr>
              <a:tr h="1732315">
                <a:tc>
                  <a:txBody>
                    <a:bodyPr/>
                    <a:lstStyle/>
                    <a:p>
                      <a:endParaRPr lang="ru-RU" sz="1000" dirty="0">
                        <a:latin typeface="HelveticaNeue LT CYR 77 BoldCn" pitchFamily="2" charset="-52"/>
                      </a:endParaRPr>
                    </a:p>
                  </a:txBody>
                  <a:tcPr marL="72000" marR="72000" marT="36000" marB="36000">
                    <a:solidFill>
                      <a:srgbClr val="E9F2F2"/>
                    </a:solidFill>
                  </a:tcPr>
                </a:tc>
              </a:tr>
              <a:tr h="200535">
                <a:tc>
                  <a:txBody>
                    <a:bodyPr/>
                    <a:lstStyle/>
                    <a:p>
                      <a:endParaRPr lang="ru-RU" sz="800" dirty="0">
                        <a:latin typeface="HelveticaNeue LT CYR 47 LtCn" pitchFamily="2" charset="-52"/>
                      </a:endParaRPr>
                    </a:p>
                  </a:txBody>
                  <a:tcPr marL="144000" marR="72000" marT="36000" marB="36000">
                    <a:solidFill>
                      <a:srgbClr val="E9F2F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Содержимое 11"/>
          <p:cNvGraphicFramePr>
            <a:graphicFrameLocks/>
          </p:cNvGraphicFramePr>
          <p:nvPr userDrawn="1"/>
        </p:nvGraphicFramePr>
        <p:xfrm>
          <a:off x="4929190" y="1857365"/>
          <a:ext cx="3571900" cy="21848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71900"/>
              </a:tblGrid>
              <a:tr h="252000">
                <a:tc>
                  <a:txBody>
                    <a:bodyPr/>
                    <a:lstStyle/>
                    <a:p>
                      <a:endParaRPr lang="ru-RU" sz="1000" dirty="0">
                        <a:latin typeface="HelveticaNeue LT CYR 77 BoldCn" pitchFamily="2" charset="-52"/>
                      </a:endParaRPr>
                    </a:p>
                  </a:txBody>
                  <a:tcPr marL="144000" marR="72000" marT="36000" marB="36000">
                    <a:solidFill>
                      <a:srgbClr val="E9F2F2"/>
                    </a:solidFill>
                  </a:tcPr>
                </a:tc>
              </a:tr>
              <a:tr h="1732315">
                <a:tc>
                  <a:txBody>
                    <a:bodyPr/>
                    <a:lstStyle/>
                    <a:p>
                      <a:endParaRPr lang="ru-RU" sz="1000" dirty="0">
                        <a:latin typeface="HelveticaNeue LT CYR 77 BoldCn" pitchFamily="2" charset="-52"/>
                      </a:endParaRPr>
                    </a:p>
                  </a:txBody>
                  <a:tcPr marL="72000" marR="72000" marT="36000" marB="36000">
                    <a:solidFill>
                      <a:srgbClr val="E9F2F2"/>
                    </a:solidFill>
                  </a:tcPr>
                </a:tc>
              </a:tr>
              <a:tr h="200535">
                <a:tc>
                  <a:txBody>
                    <a:bodyPr/>
                    <a:lstStyle/>
                    <a:p>
                      <a:endParaRPr lang="ru-RU" sz="800" dirty="0">
                        <a:latin typeface="HelveticaNeue LT CYR 47 LtCn" pitchFamily="2" charset="-52"/>
                      </a:endParaRPr>
                    </a:p>
                  </a:txBody>
                  <a:tcPr marL="144000" marR="72000" marT="36000" marB="36000">
                    <a:solidFill>
                      <a:srgbClr val="E9F2F2"/>
                    </a:solidFill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>
          <a:xfrm>
            <a:off x="1219200" y="1828800"/>
            <a:ext cx="3543300" cy="4386282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2143116"/>
            <a:ext cx="3543300" cy="164307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9" name="Содержимое 3"/>
          <p:cNvSpPr>
            <a:spLocks noGrp="1"/>
          </p:cNvSpPr>
          <p:nvPr>
            <p:ph sz="half" idx="10"/>
          </p:nvPr>
        </p:nvSpPr>
        <p:spPr>
          <a:xfrm>
            <a:off x="4929190" y="4357694"/>
            <a:ext cx="3543300" cy="164307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1" name="Текст 3"/>
          <p:cNvSpPr>
            <a:spLocks noGrp="1"/>
          </p:cNvSpPr>
          <p:nvPr>
            <p:ph type="body" sz="half" idx="13"/>
          </p:nvPr>
        </p:nvSpPr>
        <p:spPr>
          <a:xfrm>
            <a:off x="4929190" y="1855116"/>
            <a:ext cx="3542400" cy="288000"/>
          </a:xfrm>
          <a:solidFill>
            <a:srgbClr val="E9F2F2"/>
          </a:solidFill>
        </p:spPr>
        <p:txBody>
          <a:bodyPr/>
          <a:lstStyle>
            <a:lvl1pPr>
              <a:buNone/>
              <a:defRPr sz="1200" b="1"/>
            </a:lvl1pPr>
            <a:lvl2pPr>
              <a:buNone/>
              <a:defRPr sz="1100" b="1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5"/>
          </p:nvPr>
        </p:nvSpPr>
        <p:spPr>
          <a:xfrm>
            <a:off x="4914000" y="5929330"/>
            <a:ext cx="3542400" cy="214314"/>
          </a:xfrm>
          <a:solidFill>
            <a:srgbClr val="E9F2F2"/>
          </a:solidFill>
        </p:spPr>
        <p:txBody>
          <a:bodyPr/>
          <a:lstStyle>
            <a:lvl1pPr>
              <a:buNone/>
              <a:defRPr sz="800" b="0"/>
            </a:lvl1pPr>
            <a:lvl2pPr>
              <a:buNone/>
              <a:defRPr sz="700" b="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13" name="Текст 3"/>
          <p:cNvSpPr>
            <a:spLocks noGrp="1"/>
          </p:cNvSpPr>
          <p:nvPr>
            <p:ph type="body" sz="half" idx="16"/>
          </p:nvPr>
        </p:nvSpPr>
        <p:spPr>
          <a:xfrm>
            <a:off x="4929190" y="3786190"/>
            <a:ext cx="3542400" cy="214314"/>
          </a:xfrm>
          <a:solidFill>
            <a:srgbClr val="E9F2F2"/>
          </a:solidFill>
        </p:spPr>
        <p:txBody>
          <a:bodyPr/>
          <a:lstStyle>
            <a:lvl1pPr>
              <a:buNone/>
              <a:defRPr sz="800" b="0"/>
            </a:lvl1pPr>
            <a:lvl2pPr>
              <a:buNone/>
              <a:defRPr sz="700" b="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half" idx="17"/>
          </p:nvPr>
        </p:nvSpPr>
        <p:spPr>
          <a:xfrm>
            <a:off x="4929190" y="4069694"/>
            <a:ext cx="3542400" cy="288000"/>
          </a:xfrm>
          <a:solidFill>
            <a:srgbClr val="E9F2F2"/>
          </a:solidFill>
        </p:spPr>
        <p:txBody>
          <a:bodyPr/>
          <a:lstStyle>
            <a:lvl1pPr>
              <a:buNone/>
              <a:defRPr sz="1200" b="1"/>
            </a:lvl1pPr>
            <a:lvl2pPr>
              <a:buNone/>
              <a:defRPr sz="1100" b="1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4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1828800"/>
            <a:ext cx="3543300" cy="2134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Содержимое 3"/>
          <p:cNvSpPr>
            <a:spLocks noGrp="1"/>
          </p:cNvSpPr>
          <p:nvPr>
            <p:ph sz="half" idx="10"/>
          </p:nvPr>
        </p:nvSpPr>
        <p:spPr>
          <a:xfrm>
            <a:off x="4914000" y="3978000"/>
            <a:ext cx="3543300" cy="2134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8" name="Содержимое 3"/>
          <p:cNvSpPr>
            <a:spLocks noGrp="1"/>
          </p:cNvSpPr>
          <p:nvPr>
            <p:ph sz="half" idx="11"/>
          </p:nvPr>
        </p:nvSpPr>
        <p:spPr>
          <a:xfrm>
            <a:off x="1215314" y="1828800"/>
            <a:ext cx="3543300" cy="2134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9" name="Содержимое 3"/>
          <p:cNvSpPr>
            <a:spLocks noGrp="1"/>
          </p:cNvSpPr>
          <p:nvPr>
            <p:ph sz="half" idx="12"/>
          </p:nvPr>
        </p:nvSpPr>
        <p:spPr>
          <a:xfrm>
            <a:off x="1214414" y="3978000"/>
            <a:ext cx="3543300" cy="2134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11"/>
          <p:cNvGraphicFramePr>
            <a:graphicFrameLocks/>
          </p:cNvGraphicFramePr>
          <p:nvPr userDrawn="1"/>
        </p:nvGraphicFramePr>
        <p:xfrm>
          <a:off x="1214414" y="1857364"/>
          <a:ext cx="7286676" cy="264320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86676"/>
              </a:tblGrid>
              <a:tr h="295875">
                <a:tc>
                  <a:txBody>
                    <a:bodyPr/>
                    <a:lstStyle/>
                    <a:p>
                      <a:endParaRPr lang="ru-RU" sz="1000" dirty="0">
                        <a:latin typeface="HelveticaNeue LT CYR 77 BoldCn" pitchFamily="2" charset="-52"/>
                      </a:endParaRPr>
                    </a:p>
                  </a:txBody>
                  <a:tcPr marL="144000" marR="72000" marT="36000" marB="36000">
                    <a:solidFill>
                      <a:srgbClr val="E9F2F2"/>
                    </a:solidFill>
                  </a:tcPr>
                </a:tc>
              </a:tr>
              <a:tr h="2091644">
                <a:tc>
                  <a:txBody>
                    <a:bodyPr/>
                    <a:lstStyle/>
                    <a:p>
                      <a:endParaRPr lang="ru-RU" sz="1000" dirty="0">
                        <a:latin typeface="HelveticaNeue LT CYR 77 BoldCn" pitchFamily="2" charset="-52"/>
                      </a:endParaRPr>
                    </a:p>
                  </a:txBody>
                  <a:tcPr marL="72000" marR="72000" marT="36000" marB="36000">
                    <a:solidFill>
                      <a:srgbClr val="E9F2F2"/>
                    </a:solidFill>
                  </a:tcPr>
                </a:tc>
              </a:tr>
              <a:tr h="255687">
                <a:tc>
                  <a:txBody>
                    <a:bodyPr/>
                    <a:lstStyle/>
                    <a:p>
                      <a:endParaRPr lang="ru-RU" sz="800" dirty="0">
                        <a:latin typeface="HelveticaNeue LT CYR 47 LtCn" pitchFamily="2" charset="-52"/>
                      </a:endParaRPr>
                    </a:p>
                  </a:txBody>
                  <a:tcPr marL="144000" marR="72000" marT="36000" marB="36000">
                    <a:solidFill>
                      <a:srgbClr val="E9F2F2"/>
                    </a:solidFill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914400"/>
            <a:ext cx="7239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19200" y="2157418"/>
            <a:ext cx="7239000" cy="2057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19200" y="4572008"/>
            <a:ext cx="7239000" cy="152399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half" idx="12"/>
          </p:nvPr>
        </p:nvSpPr>
        <p:spPr>
          <a:xfrm>
            <a:off x="1220400" y="1857364"/>
            <a:ext cx="7239600" cy="288000"/>
          </a:xfrm>
          <a:solidFill>
            <a:srgbClr val="E9F2F2"/>
          </a:solidFill>
        </p:spPr>
        <p:txBody>
          <a:bodyPr/>
          <a:lstStyle>
            <a:lvl1pPr>
              <a:buNone/>
              <a:defRPr sz="1200" b="1"/>
            </a:lvl1pPr>
            <a:lvl2pPr>
              <a:buNone/>
              <a:defRPr sz="1100" b="1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7" name="Текст 3"/>
          <p:cNvSpPr>
            <a:spLocks noGrp="1"/>
          </p:cNvSpPr>
          <p:nvPr>
            <p:ph type="body" sz="half" idx="14"/>
          </p:nvPr>
        </p:nvSpPr>
        <p:spPr>
          <a:xfrm>
            <a:off x="1214414" y="4214818"/>
            <a:ext cx="7239600" cy="214314"/>
          </a:xfrm>
          <a:solidFill>
            <a:srgbClr val="E9F2F2"/>
          </a:solidFill>
        </p:spPr>
        <p:txBody>
          <a:bodyPr/>
          <a:lstStyle>
            <a:lvl1pPr>
              <a:buNone/>
              <a:defRPr sz="800" b="0"/>
            </a:lvl1pPr>
            <a:lvl2pPr>
              <a:buNone/>
              <a:defRPr sz="700" b="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ини-диаграмма и текстовые бл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914400"/>
            <a:ext cx="7239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" name="Текст 3"/>
          <p:cNvSpPr>
            <a:spLocks noGrp="1"/>
          </p:cNvSpPr>
          <p:nvPr>
            <p:ph type="body" sz="half" idx="2"/>
          </p:nvPr>
        </p:nvSpPr>
        <p:spPr>
          <a:xfrm>
            <a:off x="3428992" y="1828800"/>
            <a:ext cx="5027408" cy="4262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half" idx="10"/>
          </p:nvPr>
        </p:nvSpPr>
        <p:spPr>
          <a:xfrm>
            <a:off x="1220400" y="3312000"/>
            <a:ext cx="2160000" cy="2772000"/>
          </a:xfrm>
        </p:spPr>
        <p:txBody>
          <a:bodyPr/>
          <a:lstStyle>
            <a:lvl1pPr>
              <a:buNone/>
              <a:defRPr sz="1200"/>
            </a:lvl1pPr>
            <a:lvl2pPr>
              <a:buNone/>
              <a:defRPr sz="11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7" name="Содержимое 3"/>
          <p:cNvSpPr>
            <a:spLocks noGrp="1"/>
          </p:cNvSpPr>
          <p:nvPr>
            <p:ph sz="half" idx="11"/>
          </p:nvPr>
        </p:nvSpPr>
        <p:spPr>
          <a:xfrm>
            <a:off x="1220400" y="1828800"/>
            <a:ext cx="2160000" cy="14220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е мини-диаграммы и текстовые бл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914400"/>
            <a:ext cx="7239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half" idx="2"/>
          </p:nvPr>
        </p:nvSpPr>
        <p:spPr>
          <a:xfrm>
            <a:off x="3428992" y="1828800"/>
            <a:ext cx="5027408" cy="21240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9" name="Текст 3"/>
          <p:cNvSpPr>
            <a:spLocks noGrp="1"/>
          </p:cNvSpPr>
          <p:nvPr>
            <p:ph type="body" sz="half" idx="10"/>
          </p:nvPr>
        </p:nvSpPr>
        <p:spPr>
          <a:xfrm>
            <a:off x="1220400" y="4000504"/>
            <a:ext cx="2160000" cy="288000"/>
          </a:xfrm>
          <a:solidFill>
            <a:srgbClr val="E9F2F2"/>
          </a:solidFill>
        </p:spPr>
        <p:txBody>
          <a:bodyPr/>
          <a:lstStyle>
            <a:lvl1pPr>
              <a:buNone/>
              <a:defRPr sz="1200" b="1"/>
            </a:lvl1pPr>
            <a:lvl2pPr>
              <a:buNone/>
              <a:defRPr sz="1100" b="1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2"/>
          </p:nvPr>
        </p:nvSpPr>
        <p:spPr>
          <a:xfrm>
            <a:off x="1220400" y="1857364"/>
            <a:ext cx="2160000" cy="288000"/>
          </a:xfrm>
          <a:solidFill>
            <a:srgbClr val="E9F2F2"/>
          </a:solidFill>
        </p:spPr>
        <p:txBody>
          <a:bodyPr/>
          <a:lstStyle>
            <a:lvl1pPr>
              <a:buNone/>
              <a:defRPr sz="1200" b="1"/>
            </a:lvl1pPr>
            <a:lvl2pPr>
              <a:buNone/>
              <a:defRPr sz="1100" b="1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half" idx="13"/>
          </p:nvPr>
        </p:nvSpPr>
        <p:spPr>
          <a:xfrm>
            <a:off x="3428992" y="4000504"/>
            <a:ext cx="5027408" cy="20880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3" name="Текст 3"/>
          <p:cNvSpPr>
            <a:spLocks noGrp="1"/>
          </p:cNvSpPr>
          <p:nvPr>
            <p:ph type="body" sz="half" idx="14"/>
          </p:nvPr>
        </p:nvSpPr>
        <p:spPr>
          <a:xfrm>
            <a:off x="1220400" y="3571876"/>
            <a:ext cx="2160000" cy="288000"/>
          </a:xfrm>
          <a:solidFill>
            <a:srgbClr val="E9F2F2"/>
          </a:solidFill>
        </p:spPr>
        <p:txBody>
          <a:bodyPr/>
          <a:lstStyle>
            <a:lvl1pPr>
              <a:buNone/>
              <a:defRPr sz="900" b="0"/>
            </a:lvl1pPr>
            <a:lvl2pPr>
              <a:buNone/>
              <a:defRPr sz="800" b="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half" idx="15"/>
          </p:nvPr>
        </p:nvSpPr>
        <p:spPr>
          <a:xfrm>
            <a:off x="1220400" y="5715016"/>
            <a:ext cx="2160000" cy="288000"/>
          </a:xfrm>
          <a:solidFill>
            <a:srgbClr val="E9F2F2"/>
          </a:solidFill>
        </p:spPr>
        <p:txBody>
          <a:bodyPr/>
          <a:lstStyle>
            <a:lvl1pPr>
              <a:buNone/>
              <a:defRPr sz="900" b="0"/>
            </a:lvl1pPr>
            <a:lvl2pPr>
              <a:buNone/>
              <a:defRPr sz="800" b="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17" name="Содержимое 3"/>
          <p:cNvSpPr>
            <a:spLocks noGrp="1"/>
          </p:cNvSpPr>
          <p:nvPr>
            <p:ph sz="half" idx="16"/>
          </p:nvPr>
        </p:nvSpPr>
        <p:spPr>
          <a:xfrm>
            <a:off x="1220400" y="2149876"/>
            <a:ext cx="2160000" cy="14220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3"/>
          <p:cNvSpPr>
            <a:spLocks noGrp="1"/>
          </p:cNvSpPr>
          <p:nvPr>
            <p:ph sz="half" idx="11"/>
          </p:nvPr>
        </p:nvSpPr>
        <p:spPr>
          <a:xfrm>
            <a:off x="1220400" y="4293016"/>
            <a:ext cx="2160000" cy="14220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48450" y="914400"/>
            <a:ext cx="180975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19200" y="914400"/>
            <a:ext cx="5276850" cy="5181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 preserve="1">
  <p:cSld name="Заголовок, диаграмм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914400"/>
            <a:ext cx="7239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sz="half" idx="1"/>
          </p:nvPr>
        </p:nvSpPr>
        <p:spPr>
          <a:xfrm>
            <a:off x="1219200" y="1828800"/>
            <a:ext cx="3543300" cy="4267200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14900" y="1828800"/>
            <a:ext cx="35433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-й слайд презентации (рус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CU_mystic_prt.jpg"/>
          <p:cNvPicPr>
            <a:picLocks noChangeAspect="1"/>
          </p:cNvPicPr>
          <p:nvPr userDrawn="1"/>
        </p:nvPicPr>
        <p:blipFill>
          <a:blip r:embed="rId2" cstate="print"/>
          <a:srcRect t="17809" b="31786"/>
          <a:stretch>
            <a:fillRect/>
          </a:stretch>
        </p:blipFill>
        <p:spPr bwMode="auto">
          <a:xfrm>
            <a:off x="4962525" y="1571625"/>
            <a:ext cx="346710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 userDrawn="1"/>
        </p:nvSpPr>
        <p:spPr>
          <a:xfrm>
            <a:off x="642910" y="3214686"/>
            <a:ext cx="778674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/>
              <a:t>Инвестиционный Капитал Украина</a:t>
            </a:r>
            <a:r>
              <a:rPr lang="en-US" sz="2800" b="1" dirty="0" smtClean="0"/>
              <a:t> (ICU)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800" dirty="0" smtClean="0"/>
              <a:t/>
            </a:r>
            <a:br>
              <a:rPr lang="ru-RU" sz="800" dirty="0" smtClean="0"/>
            </a:br>
            <a:r>
              <a:rPr lang="ru-RU" sz="1800" b="0" dirty="0" smtClean="0"/>
              <a:t>Бизнес-центр “Леонардо”, 11-й этаж, офис №44</a:t>
            </a:r>
            <a:r>
              <a:rPr lang="en-US" sz="1800" b="0" dirty="0" smtClean="0"/>
              <a:t/>
            </a:r>
            <a:br>
              <a:rPr lang="en-US" sz="1800" b="0" dirty="0" smtClean="0"/>
            </a:br>
            <a:r>
              <a:rPr lang="ru-RU" sz="1800" b="0" dirty="0" smtClean="0"/>
              <a:t> ул. Богдана Хмельницкого, 19-21 </a:t>
            </a:r>
            <a:r>
              <a:rPr lang="en-US" sz="1800" b="0" dirty="0" smtClean="0"/>
              <a:t/>
            </a:r>
            <a:br>
              <a:rPr lang="en-US" sz="1800" b="0" dirty="0" smtClean="0"/>
            </a:br>
            <a:r>
              <a:rPr lang="ru-RU" sz="1800" b="0" dirty="0" smtClean="0"/>
              <a:t> 01030, г. Киев</a:t>
            </a:r>
            <a:br>
              <a:rPr lang="ru-RU" sz="1800" b="0" dirty="0" smtClean="0"/>
            </a:br>
            <a:r>
              <a:rPr lang="ru-RU" sz="1800" b="0" dirty="0" smtClean="0"/>
              <a:t>Украина</a:t>
            </a:r>
            <a:br>
              <a:rPr lang="ru-RU" sz="1800" b="0" dirty="0" smtClean="0"/>
            </a:br>
            <a:r>
              <a:rPr lang="ru-RU" sz="800" b="0" dirty="0" smtClean="0"/>
              <a:t/>
            </a:r>
            <a:br>
              <a:rPr lang="ru-RU" sz="800" b="0" dirty="0" smtClean="0"/>
            </a:br>
            <a:r>
              <a:rPr lang="ru-RU" sz="1800" b="0" dirty="0" smtClean="0"/>
              <a:t>тел./факс 044 2200120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800" dirty="0" smtClean="0"/>
              <a:t/>
            </a:r>
            <a:br>
              <a:rPr lang="ru-RU" sz="800" dirty="0" smtClean="0"/>
            </a:br>
            <a:r>
              <a:rPr lang="ru-RU" sz="1800" b="1" dirty="0" err="1" smtClean="0">
                <a:hlinkClick r:id="rId3"/>
              </a:rPr>
              <a:t>www.i</a:t>
            </a:r>
            <a:r>
              <a:rPr lang="en-US" sz="1800" b="1" dirty="0" smtClean="0">
                <a:hlinkClick r:id="rId3"/>
              </a:rPr>
              <a:t>cu</a:t>
            </a:r>
            <a:r>
              <a:rPr lang="ru-RU" sz="1800" b="1" dirty="0" smtClean="0">
                <a:hlinkClick r:id="rId3"/>
              </a:rPr>
              <a:t>.</a:t>
            </a:r>
            <a:r>
              <a:rPr lang="ru-RU" sz="1800" b="1" dirty="0" err="1" smtClean="0">
                <a:hlinkClick r:id="rId3"/>
              </a:rPr>
              <a:t>ua</a:t>
            </a:r>
            <a:r>
              <a:rPr lang="en-US" sz="1800" b="0" dirty="0" smtClean="0"/>
              <a:t/>
            </a:r>
            <a:br>
              <a:rPr lang="en-US" sz="1800" b="0" dirty="0" smtClean="0"/>
            </a:br>
            <a:r>
              <a:rPr lang="en-US" sz="800" b="0" dirty="0" smtClean="0"/>
              <a:t/>
            </a:r>
            <a:br>
              <a:rPr lang="en-US" sz="800" b="0" dirty="0" smtClean="0"/>
            </a:br>
            <a:r>
              <a:rPr lang="en-US" sz="1800" b="0" dirty="0" smtClean="0"/>
              <a:t>Bloomberg </a:t>
            </a:r>
            <a:r>
              <a:rPr lang="en-US" sz="1800" b="1" dirty="0" smtClean="0"/>
              <a:t>ICUA &lt;GO&gt;</a:t>
            </a:r>
            <a:endParaRPr lang="ru-RU" sz="1800" b="1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кл-й слайд презентации (анг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CU_mystic_prt.jpg"/>
          <p:cNvPicPr>
            <a:picLocks noChangeAspect="1"/>
          </p:cNvPicPr>
          <p:nvPr userDrawn="1"/>
        </p:nvPicPr>
        <p:blipFill>
          <a:blip r:embed="rId2" cstate="print"/>
          <a:srcRect t="17809" b="31786"/>
          <a:stretch>
            <a:fillRect/>
          </a:stretch>
        </p:blipFill>
        <p:spPr bwMode="auto">
          <a:xfrm>
            <a:off x="4962525" y="1571625"/>
            <a:ext cx="346710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 userDrawn="1"/>
        </p:nvSpPr>
        <p:spPr>
          <a:xfrm>
            <a:off x="642910" y="3214686"/>
            <a:ext cx="77867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/>
              <a:t>Investment Capital Ukraine (ICU)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800" dirty="0" smtClean="0"/>
              <a:t/>
            </a:r>
            <a:br>
              <a:rPr lang="ru-RU" sz="800" dirty="0" smtClean="0"/>
            </a:br>
            <a:r>
              <a:rPr lang="en-US" sz="1800" b="0" dirty="0" smtClean="0"/>
              <a:t>office</a:t>
            </a:r>
            <a:r>
              <a:rPr lang="ru-RU" sz="1800" b="0" dirty="0" smtClean="0"/>
              <a:t> </a:t>
            </a:r>
            <a:r>
              <a:rPr lang="en-US" sz="1800" b="0" dirty="0" smtClean="0"/>
              <a:t>#</a:t>
            </a:r>
            <a:r>
              <a:rPr lang="ru-RU" sz="1800" b="0" dirty="0" smtClean="0"/>
              <a:t>44, 11</a:t>
            </a:r>
            <a:r>
              <a:rPr lang="en-US" sz="1800" b="0" dirty="0" err="1" smtClean="0"/>
              <a:t>th</a:t>
            </a:r>
            <a:r>
              <a:rPr lang="en-US" sz="1800" b="0" dirty="0" smtClean="0"/>
              <a:t> floor, Business-centre ‘Leonardo’</a:t>
            </a:r>
            <a:br>
              <a:rPr lang="en-US" sz="1800" b="0" dirty="0" smtClean="0"/>
            </a:br>
            <a:r>
              <a:rPr lang="en-US" sz="1800" b="0" dirty="0" smtClean="0"/>
              <a:t>19-21 </a:t>
            </a:r>
            <a:r>
              <a:rPr lang="en-US" sz="1800" b="0" dirty="0" err="1" smtClean="0"/>
              <a:t>Bohdan</a:t>
            </a:r>
            <a:r>
              <a:rPr lang="en-US" sz="1800" b="0" dirty="0" smtClean="0"/>
              <a:t> </a:t>
            </a:r>
            <a:r>
              <a:rPr lang="en-US" sz="1800" b="0" dirty="0" err="1" smtClean="0"/>
              <a:t>Khmelnytsky</a:t>
            </a:r>
            <a:r>
              <a:rPr lang="en-US" sz="1800" b="0" baseline="0" dirty="0" smtClean="0"/>
              <a:t> Street</a:t>
            </a:r>
            <a:br>
              <a:rPr lang="en-US" sz="1800" b="0" baseline="0" dirty="0" smtClean="0"/>
            </a:br>
            <a:r>
              <a:rPr lang="en-US" sz="1800" b="0" baseline="0" dirty="0" smtClean="0"/>
              <a:t>01030 Kyiv</a:t>
            </a:r>
            <a:br>
              <a:rPr lang="en-US" sz="1800" b="0" baseline="0" dirty="0" smtClean="0"/>
            </a:br>
            <a:r>
              <a:rPr lang="en-US" sz="1800" b="0" baseline="0" dirty="0" smtClean="0"/>
              <a:t>Ukraine</a:t>
            </a:r>
            <a:r>
              <a:rPr lang="ru-RU" sz="1800" b="0" dirty="0" smtClean="0"/>
              <a:t/>
            </a:r>
            <a:br>
              <a:rPr lang="ru-RU" sz="1800" b="0" dirty="0" smtClean="0"/>
            </a:br>
            <a:r>
              <a:rPr lang="ru-RU" sz="800" b="0" dirty="0" smtClean="0"/>
              <a:t/>
            </a:r>
            <a:br>
              <a:rPr lang="ru-RU" sz="800" b="0" dirty="0" smtClean="0"/>
            </a:br>
            <a:r>
              <a:rPr lang="en-US" sz="1800" b="0" dirty="0" smtClean="0"/>
              <a:t>Tel</a:t>
            </a:r>
            <a:r>
              <a:rPr lang="ru-RU" sz="1800" b="0" dirty="0" smtClean="0"/>
              <a:t>.</a:t>
            </a:r>
            <a:r>
              <a:rPr lang="en-US" sz="1800" b="0" dirty="0" smtClean="0"/>
              <a:t>/fax</a:t>
            </a:r>
            <a:r>
              <a:rPr lang="ru-RU" sz="1800" b="0" dirty="0" smtClean="0"/>
              <a:t> 044 2200120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800" b="0" dirty="0" smtClean="0"/>
              <a:t/>
            </a:r>
            <a:br>
              <a:rPr lang="ru-RU" sz="800" b="0" dirty="0" smtClean="0"/>
            </a:br>
            <a:r>
              <a:rPr lang="ru-RU" sz="1800" b="1" dirty="0" err="1" smtClean="0">
                <a:hlinkClick r:id="rId3"/>
              </a:rPr>
              <a:t>www.i</a:t>
            </a:r>
            <a:r>
              <a:rPr lang="en-US" sz="1800" b="1" dirty="0" smtClean="0">
                <a:hlinkClick r:id="rId3"/>
              </a:rPr>
              <a:t>cu</a:t>
            </a:r>
            <a:r>
              <a:rPr lang="ru-RU" sz="1800" b="1" dirty="0" smtClean="0">
                <a:hlinkClick r:id="rId3"/>
              </a:rPr>
              <a:t>.</a:t>
            </a:r>
            <a:r>
              <a:rPr lang="ru-RU" sz="1800" b="1" dirty="0" err="1" smtClean="0">
                <a:hlinkClick r:id="rId3"/>
              </a:rPr>
              <a:t>ua</a:t>
            </a:r>
            <a:r>
              <a:rPr lang="en-US" sz="1800" b="0" dirty="0" smtClean="0"/>
              <a:t/>
            </a:r>
            <a:br>
              <a:rPr lang="en-US" sz="1800" b="0" dirty="0" smtClean="0"/>
            </a:br>
            <a:r>
              <a:rPr lang="en-US" sz="800" b="0" dirty="0" smtClean="0"/>
              <a:t/>
            </a:r>
            <a:br>
              <a:rPr lang="en-US" sz="800" b="0" dirty="0" smtClean="0"/>
            </a:br>
            <a:r>
              <a:rPr lang="en-US" sz="1800" b="0" dirty="0" smtClean="0"/>
              <a:t>Bloomberg </a:t>
            </a:r>
            <a:r>
              <a:rPr lang="en-US" sz="1800" b="1" dirty="0" smtClean="0"/>
              <a:t>ICUA &lt;GO&gt;</a:t>
            </a:r>
            <a:endParaRPr lang="ru-RU" sz="1800" b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ICU-LOGO"/>
          <p:cNvPicPr>
            <a:picLocks noChangeAspect="1" noChangeArrowheads="1"/>
          </p:cNvPicPr>
          <p:nvPr/>
        </p:nvPicPr>
        <p:blipFill>
          <a:blip r:embed="rId20" cstate="print"/>
          <a:srcRect l="15727" r="18217" b="29411"/>
          <a:stretch>
            <a:fillRect/>
          </a:stretch>
        </p:blipFill>
        <p:spPr bwMode="auto">
          <a:xfrm>
            <a:off x="228600" y="214313"/>
            <a:ext cx="762000" cy="47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11" descr="Plashka-down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0" y="6477000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914400"/>
            <a:ext cx="7239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ЗАГОЛОВОК</a:t>
            </a:r>
            <a:br>
              <a:rPr lang="en-US" dirty="0" smtClean="0"/>
            </a:br>
            <a:r>
              <a:rPr lang="en-US" dirty="0" err="1" smtClean="0"/>
              <a:t>Текстового</a:t>
            </a:r>
            <a:r>
              <a:rPr lang="en-US" dirty="0" smtClean="0"/>
              <a:t> </a:t>
            </a:r>
            <a:r>
              <a:rPr lang="en-US" dirty="0" err="1" smtClean="0"/>
              <a:t>слайда</a:t>
            </a:r>
            <a:endParaRPr lang="en-US" dirty="0" smtClean="0"/>
          </a:p>
        </p:txBody>
      </p:sp>
      <p:sp>
        <p:nvSpPr>
          <p:cNvPr id="1029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1828800"/>
            <a:ext cx="7239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2" r:id="rId1"/>
    <p:sldLayoutId id="2147484100" r:id="rId2"/>
    <p:sldLayoutId id="2147484118" r:id="rId3"/>
    <p:sldLayoutId id="2147484099" r:id="rId4"/>
    <p:sldLayoutId id="2147484101" r:id="rId5"/>
    <p:sldLayoutId id="2147484113" r:id="rId6"/>
    <p:sldLayoutId id="2147484114" r:id="rId7"/>
    <p:sldLayoutId id="2147484110" r:id="rId8"/>
    <p:sldLayoutId id="2147484116" r:id="rId9"/>
    <p:sldLayoutId id="2147484117" r:id="rId10"/>
    <p:sldLayoutId id="2147484103" r:id="rId11"/>
    <p:sldLayoutId id="2147484106" r:id="rId12"/>
    <p:sldLayoutId id="2147484107" r:id="rId13"/>
    <p:sldLayoutId id="2147484108" r:id="rId14"/>
    <p:sldLayoutId id="2147484111" r:id="rId15"/>
    <p:sldLayoutId id="2147484115" r:id="rId16"/>
    <p:sldLayoutId id="2147484104" r:id="rId17"/>
    <p:sldLayoutId id="2147484119" r:id="rId18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3057"/>
          </a:solidFill>
          <a:latin typeface="+mj-lt"/>
          <a:ea typeface="+mj-ea"/>
          <a:cs typeface="ＭＳ Ｐゴシック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3057"/>
          </a:solidFill>
          <a:latin typeface="Arial" charset="0"/>
          <a:ea typeface="ＭＳ Ｐゴシック" pitchFamily="16" charset="-128"/>
          <a:cs typeface="ＭＳ Ｐゴシック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3057"/>
          </a:solidFill>
          <a:latin typeface="Arial" charset="0"/>
          <a:ea typeface="ＭＳ Ｐゴシック" pitchFamily="16" charset="-128"/>
          <a:cs typeface="ＭＳ Ｐゴシック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3057"/>
          </a:solidFill>
          <a:latin typeface="Arial" charset="0"/>
          <a:ea typeface="ＭＳ Ｐゴシック" pitchFamily="16" charset="-128"/>
          <a:cs typeface="ＭＳ Ｐゴシック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3057"/>
          </a:solidFill>
          <a:latin typeface="Arial" charset="0"/>
          <a:ea typeface="ＭＳ Ｐゴシック" pitchFamily="16" charset="-128"/>
          <a:cs typeface="ＭＳ Ｐゴシック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3057"/>
          </a:solidFill>
          <a:latin typeface="Arial" charset="0"/>
          <a:ea typeface="ＭＳ Ｐゴシック" pitchFamily="16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3057"/>
          </a:solidFill>
          <a:latin typeface="Arial" charset="0"/>
          <a:ea typeface="ＭＳ Ｐゴシック" pitchFamily="16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3057"/>
          </a:solidFill>
          <a:latin typeface="Arial" charset="0"/>
          <a:ea typeface="ＭＳ Ｐゴシック" pitchFamily="16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3057"/>
          </a:solidFill>
          <a:latin typeface="Arial" charset="0"/>
          <a:ea typeface="ＭＳ Ｐゴシック" pitchFamily="16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+mn-lt"/>
          <a:ea typeface="+mn-ea"/>
          <a:cs typeface="ＭＳ Ｐゴシック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003057"/>
          </a:solidFill>
          <a:latin typeface="+mn-lt"/>
          <a:ea typeface="+mn-ea"/>
          <a:cs typeface="ＭＳ Ｐゴシック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003057"/>
          </a:solidFill>
          <a:latin typeface="+mn-lt"/>
          <a:ea typeface="+mn-ea"/>
          <a:cs typeface="ＭＳ Ｐゴシック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003057"/>
          </a:solidFill>
          <a:latin typeface="+mn-lt"/>
          <a:ea typeface="+mn-ea"/>
          <a:cs typeface="ＭＳ Ｐゴシック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3057"/>
          </a:solidFill>
          <a:latin typeface="+mn-lt"/>
          <a:ea typeface="+mn-ea"/>
          <a:cs typeface="ＭＳ Ｐゴシック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3057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3057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3057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3057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 smtClean="0"/>
              <a:t>Тарас </a:t>
            </a:r>
            <a:r>
              <a:rPr lang="ru-RU" b="1" dirty="0" err="1" smtClean="0"/>
              <a:t>Котович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>Аналитик рынка облигаций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ru-RU" sz="3600" dirty="0" smtClean="0"/>
              <a:t>Рынок государственных </a:t>
            </a:r>
            <a:br>
              <a:rPr lang="ru-RU" sz="3600" dirty="0" smtClean="0"/>
            </a:br>
            <a:r>
              <a:rPr lang="ru-RU" sz="3600" dirty="0" smtClean="0"/>
              <a:t>ценных бумаг: А есть ли рынок? </a:t>
            </a: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r>
              <a:rPr lang="en-GB" b="0" dirty="0" smtClean="0"/>
              <a:t>IX </a:t>
            </a:r>
            <a:r>
              <a:rPr lang="ru-RU" b="0" dirty="0" smtClean="0"/>
              <a:t>Украинский облигационный конгресс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r>
              <a:rPr lang="en-US" dirty="0" smtClean="0"/>
              <a:t>18 </a:t>
            </a:r>
            <a:r>
              <a:rPr lang="ru-RU" dirty="0" smtClean="0"/>
              <a:t>апреля</a:t>
            </a:r>
            <a:r>
              <a:rPr lang="en-US" dirty="0" smtClean="0"/>
              <a:t> 2013</a:t>
            </a:r>
            <a:r>
              <a:rPr lang="ru-RU" dirty="0" smtClean="0"/>
              <a:t> г.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Текущее состояние дел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914400"/>
            <a:ext cx="7313240" cy="914400"/>
          </a:xfrm>
        </p:spPr>
        <p:txBody>
          <a:bodyPr/>
          <a:lstStyle/>
          <a:p>
            <a:r>
              <a:rPr lang="ru-RU" dirty="0" smtClean="0"/>
              <a:t>Рынок со стороны предложения:</a:t>
            </a:r>
            <a:br>
              <a:rPr lang="ru-RU" dirty="0" smtClean="0"/>
            </a:br>
            <a:r>
              <a:rPr lang="ru-RU" spc="-110" dirty="0" smtClean="0"/>
              <a:t>дефицит </a:t>
            </a:r>
            <a:r>
              <a:rPr lang="ru-RU" spc="-110" dirty="0" err="1" smtClean="0"/>
              <a:t>гос.бюджета</a:t>
            </a:r>
            <a:r>
              <a:rPr lang="ru-RU" spc="-110" dirty="0" smtClean="0"/>
              <a:t> расширяет рынок</a:t>
            </a:r>
            <a:endParaRPr lang="ru-RU" spc="-110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12"/>
          </p:nvPr>
        </p:nvSpPr>
        <p:spPr/>
        <p:txBody>
          <a:bodyPr/>
          <a:lstStyle/>
          <a:p>
            <a:r>
              <a:rPr lang="ru-RU" dirty="0" smtClean="0"/>
              <a:t>Объем новых заимствований (млрд. </a:t>
            </a:r>
            <a:r>
              <a:rPr lang="ru-RU" dirty="0" err="1" smtClean="0"/>
              <a:t>грн</a:t>
            </a:r>
            <a:r>
              <a:rPr lang="ru-RU" dirty="0" smtClean="0"/>
              <a:t>)</a:t>
            </a:r>
            <a:endParaRPr lang="uk-UA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r>
              <a:rPr lang="ru-RU" dirty="0" smtClean="0"/>
              <a:t>Уровень внутреннего </a:t>
            </a:r>
            <a:r>
              <a:rPr lang="ru-RU" dirty="0" err="1" smtClean="0"/>
              <a:t>гос.долга</a:t>
            </a:r>
            <a:r>
              <a:rPr lang="ru-RU" dirty="0" smtClean="0"/>
              <a:t> (% от ВВП)</a:t>
            </a:r>
            <a:endParaRPr lang="uk-UA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r>
              <a:rPr lang="en-GB" dirty="0" smtClean="0"/>
              <a:t>* 2013 – </a:t>
            </a:r>
            <a:r>
              <a:rPr lang="uk-UA" dirty="0" smtClean="0"/>
              <a:t>план. </a:t>
            </a:r>
            <a:r>
              <a:rPr lang="ru-RU" dirty="0" smtClean="0"/>
              <a:t>Источник: Министерство финансов Украины, </a:t>
            </a:r>
            <a:r>
              <a:rPr lang="en-GB" dirty="0" smtClean="0"/>
              <a:t>ICU.</a:t>
            </a:r>
            <a:endParaRPr lang="uk-UA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r>
              <a:rPr lang="ru-RU" dirty="0" smtClean="0"/>
              <a:t>Источник: Министерство финансов Украины, </a:t>
            </a:r>
            <a:r>
              <a:rPr lang="en-GB" dirty="0" smtClean="0"/>
              <a:t>ICU.</a:t>
            </a:r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2145825"/>
            <a:ext cx="3543300" cy="378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15344" y="2146300"/>
            <a:ext cx="3542411" cy="377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Рынок со стороны спроса:</a:t>
            </a:r>
            <a:br>
              <a:rPr lang="ru-RU" dirty="0" smtClean="0"/>
            </a:br>
            <a:r>
              <a:rPr lang="ru-RU" spc="-110" dirty="0" smtClean="0"/>
              <a:t>узкая база инвесторов, макро риски</a:t>
            </a:r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12"/>
          </p:nvPr>
        </p:nvSpPr>
        <p:spPr/>
        <p:txBody>
          <a:bodyPr/>
          <a:lstStyle/>
          <a:p>
            <a:r>
              <a:rPr lang="ru-RU" dirty="0" smtClean="0"/>
              <a:t>НБУ один из основных держателей (</a:t>
            </a:r>
            <a:r>
              <a:rPr lang="en-US" dirty="0" smtClean="0"/>
              <a:t>58</a:t>
            </a:r>
            <a:r>
              <a:rPr lang="ru-RU" dirty="0" smtClean="0"/>
              <a:t>%)…</a:t>
            </a:r>
            <a:endParaRPr lang="uk-UA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r>
              <a:rPr lang="ru-RU" dirty="0" smtClean="0"/>
              <a:t>…и </a:t>
            </a:r>
            <a:r>
              <a:rPr lang="ru-RU" dirty="0" err="1" smtClean="0"/>
              <a:t>гос.банки</a:t>
            </a:r>
            <a:r>
              <a:rPr lang="ru-RU" dirty="0" smtClean="0"/>
              <a:t> </a:t>
            </a:r>
            <a:r>
              <a:rPr lang="en-US" dirty="0" smtClean="0"/>
              <a:t>(~</a:t>
            </a:r>
            <a:r>
              <a:rPr lang="ru-RU" dirty="0" smtClean="0"/>
              <a:t>18%</a:t>
            </a:r>
            <a:r>
              <a:rPr lang="en-US" dirty="0" smtClean="0"/>
              <a:t>)</a:t>
            </a:r>
            <a:endParaRPr lang="uk-UA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r>
              <a:rPr lang="ru-RU" dirty="0" smtClean="0"/>
              <a:t>Источник: Национальный Банк Украины</a:t>
            </a:r>
            <a:r>
              <a:rPr lang="en-US" dirty="0" smtClean="0"/>
              <a:t>, ICU.</a:t>
            </a:r>
            <a:endParaRPr lang="uk-UA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r>
              <a:rPr lang="ru-RU" dirty="0" smtClean="0"/>
              <a:t>Источник: Национальный Банк Украины</a:t>
            </a:r>
            <a:r>
              <a:rPr lang="en-US" dirty="0" smtClean="0"/>
              <a:t>, ICU.</a:t>
            </a:r>
            <a:endParaRPr lang="uk-UA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2145825"/>
            <a:ext cx="3543300" cy="378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14900" y="2145825"/>
            <a:ext cx="3543300" cy="378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ОВГЗ в обращении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В обращении находятся ОВГЗ на сумму </a:t>
            </a:r>
            <a:r>
              <a:rPr lang="ru-RU" dirty="0" smtClean="0"/>
              <a:t>212,</a:t>
            </a:r>
            <a:r>
              <a:rPr lang="en-US" dirty="0" smtClean="0"/>
              <a:t>51</a:t>
            </a:r>
            <a:r>
              <a:rPr lang="ru-RU" dirty="0" smtClean="0"/>
              <a:t> </a:t>
            </a:r>
            <a:r>
              <a:rPr lang="ru-RU" dirty="0" err="1" smtClean="0"/>
              <a:t>млрд</a:t>
            </a:r>
            <a:r>
              <a:rPr lang="ru-RU" dirty="0" smtClean="0"/>
              <a:t> гривен</a:t>
            </a:r>
          </a:p>
          <a:p>
            <a:endParaRPr lang="ru-RU" dirty="0" smtClean="0"/>
          </a:p>
          <a:p>
            <a:r>
              <a:rPr lang="ru-RU" dirty="0" smtClean="0"/>
              <a:t>Портфель НБУ составляет </a:t>
            </a:r>
            <a:r>
              <a:rPr lang="ru-RU" dirty="0" smtClean="0"/>
              <a:t>12</a:t>
            </a:r>
            <a:r>
              <a:rPr lang="en-US" dirty="0" smtClean="0"/>
              <a:t>3</a:t>
            </a:r>
            <a:r>
              <a:rPr lang="ru-RU" dirty="0" smtClean="0"/>
              <a:t>,7</a:t>
            </a:r>
            <a:r>
              <a:rPr lang="en-US" dirty="0" smtClean="0"/>
              <a:t>5</a:t>
            </a:r>
            <a:r>
              <a:rPr lang="ru-RU" dirty="0" smtClean="0"/>
              <a:t> </a:t>
            </a:r>
            <a:r>
              <a:rPr lang="ru-RU" dirty="0" err="1" smtClean="0"/>
              <a:t>млрд</a:t>
            </a:r>
            <a:r>
              <a:rPr lang="ru-RU" dirty="0" smtClean="0"/>
              <a:t> гривен или </a:t>
            </a:r>
            <a:r>
              <a:rPr lang="ru-RU" dirty="0" smtClean="0"/>
              <a:t>5</a:t>
            </a:r>
            <a:r>
              <a:rPr lang="en-US" dirty="0" smtClean="0"/>
              <a:t>8</a:t>
            </a:r>
            <a:r>
              <a:rPr lang="ru-RU" dirty="0" smtClean="0"/>
              <a:t>,</a:t>
            </a:r>
            <a:r>
              <a:rPr lang="en-US" dirty="0" smtClean="0"/>
              <a:t>23</a:t>
            </a:r>
            <a:r>
              <a:rPr lang="ru-RU" dirty="0" smtClean="0"/>
              <a:t>% </a:t>
            </a:r>
            <a:r>
              <a:rPr lang="ru-RU" dirty="0" smtClean="0"/>
              <a:t>и вырос с начала </a:t>
            </a:r>
            <a:r>
              <a:rPr lang="ru-RU" dirty="0" smtClean="0"/>
              <a:t>201</a:t>
            </a:r>
            <a:r>
              <a:rPr lang="en-US" dirty="0" smtClean="0"/>
              <a:t>3</a:t>
            </a:r>
            <a:r>
              <a:rPr lang="ru-RU" dirty="0" smtClean="0"/>
              <a:t> </a:t>
            </a:r>
            <a:r>
              <a:rPr lang="ru-RU" dirty="0" smtClean="0"/>
              <a:t>года </a:t>
            </a:r>
            <a:r>
              <a:rPr lang="ru-RU" dirty="0" smtClean="0"/>
              <a:t>на 18,19 </a:t>
            </a:r>
            <a:r>
              <a:rPr lang="ru-RU" dirty="0" err="1" smtClean="0"/>
              <a:t>млрд</a:t>
            </a:r>
            <a:r>
              <a:rPr lang="ru-RU" dirty="0" smtClean="0"/>
              <a:t> </a:t>
            </a:r>
            <a:r>
              <a:rPr lang="ru-RU" dirty="0" err="1" smtClean="0"/>
              <a:t>грн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Портфель нерезидентов составляет лишь </a:t>
            </a:r>
            <a:r>
              <a:rPr lang="ru-RU" dirty="0" smtClean="0"/>
              <a:t>5,33 </a:t>
            </a:r>
            <a:r>
              <a:rPr lang="ru-RU" dirty="0" err="1" smtClean="0"/>
              <a:t>млрд</a:t>
            </a:r>
            <a:r>
              <a:rPr lang="ru-RU" dirty="0" smtClean="0"/>
              <a:t> гривен или </a:t>
            </a:r>
            <a:r>
              <a:rPr lang="ru-RU" dirty="0" smtClean="0"/>
              <a:t>2,51%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Прочие резиденты – существенное влияние оказывают ОВГЗ для пополнения уставного капитала </a:t>
            </a:r>
            <a:r>
              <a:rPr lang="ru-RU" dirty="0" err="1" smtClean="0"/>
              <a:t>Нафтогаза</a:t>
            </a:r>
            <a:r>
              <a:rPr lang="ru-RU" dirty="0" smtClean="0"/>
              <a:t> и </a:t>
            </a:r>
            <a:r>
              <a:rPr lang="ru-RU" dirty="0" err="1" smtClean="0"/>
              <a:t>Укргидроэнерго</a:t>
            </a:r>
            <a:r>
              <a:rPr lang="ru-RU" dirty="0" smtClean="0"/>
              <a:t> </a:t>
            </a:r>
          </a:p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r>
              <a:rPr lang="ru-RU" dirty="0" smtClean="0"/>
              <a:t>Структура владельце</a:t>
            </a:r>
            <a:r>
              <a:rPr lang="uk-UA" dirty="0" smtClean="0"/>
              <a:t>в</a:t>
            </a:r>
            <a:r>
              <a:rPr lang="ru-RU" dirty="0" smtClean="0"/>
              <a:t> ОВГЗ на 09.04.2013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r>
              <a:rPr lang="ru-RU" dirty="0" smtClean="0"/>
              <a:t>Источник: НБУ, Инвестиционный капитал Украина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r>
              <a:rPr lang="ru-RU" dirty="0" smtClean="0"/>
              <a:t>Источник: НБУ, Инвестиционный капитал Украина</a:t>
            </a:r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r>
              <a:rPr lang="ru-RU" dirty="0" smtClean="0"/>
              <a:t>Портфель НБУ и ОВГЗ в обращении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4632" y="2189209"/>
            <a:ext cx="3343835" cy="1550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10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8920" y="4403772"/>
            <a:ext cx="3343835" cy="1550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Выпуски 2012 года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Существенный объём был привлечён от выпуска валютных ОВГЗ</a:t>
            </a:r>
          </a:p>
          <a:p>
            <a:endParaRPr lang="ru-RU" dirty="0" smtClean="0"/>
          </a:p>
          <a:p>
            <a:r>
              <a:rPr lang="ru-RU" dirty="0" smtClean="0"/>
              <a:t>Большие объёмы выпуска «длинных» ОВГЗ «дружественным» банкам</a:t>
            </a:r>
          </a:p>
          <a:p>
            <a:endParaRPr lang="ru-RU" dirty="0" smtClean="0"/>
          </a:p>
          <a:p>
            <a:r>
              <a:rPr lang="ru-RU" dirty="0" smtClean="0"/>
              <a:t>Выпуски для пополнения уставного </a:t>
            </a:r>
            <a:r>
              <a:rPr lang="ru-RU" dirty="0" err="1" smtClean="0"/>
              <a:t>капиталла</a:t>
            </a:r>
            <a:r>
              <a:rPr lang="ru-RU" dirty="0" smtClean="0"/>
              <a:t> НАК «</a:t>
            </a:r>
            <a:r>
              <a:rPr lang="ru-RU" dirty="0" err="1" smtClean="0"/>
              <a:t>Нафтогаз</a:t>
            </a:r>
            <a:r>
              <a:rPr lang="ru-RU" dirty="0" smtClean="0"/>
              <a:t> Украины» и </a:t>
            </a:r>
            <a:r>
              <a:rPr lang="ru-RU" smtClean="0"/>
              <a:t>Укргидроенерго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 smtClean="0"/>
              <a:t>4.85</a:t>
            </a:r>
            <a:r>
              <a:rPr lang="ru-RU" dirty="0" smtClean="0"/>
              <a:t> </a:t>
            </a:r>
            <a:r>
              <a:rPr lang="ru-RU" dirty="0" err="1" smtClean="0"/>
              <a:t>млрд</a:t>
            </a:r>
            <a:r>
              <a:rPr lang="ru-RU" dirty="0" smtClean="0"/>
              <a:t> долларов внешних заимствований и рефинансирование кредита ВТБ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r>
              <a:rPr lang="ru-RU" dirty="0" smtClean="0"/>
              <a:t>Валютная структура заимствований, 2012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r>
              <a:rPr lang="ru-RU" dirty="0" smtClean="0"/>
              <a:t>Источник: Минфин, Инвестиционный капитал Украина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r>
              <a:rPr lang="ru-RU" dirty="0" smtClean="0"/>
              <a:t>Источник: Минфин, Инвестиционный капитал Украина</a:t>
            </a:r>
          </a:p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r>
              <a:rPr lang="ru-RU" dirty="0" smtClean="0"/>
              <a:t>«</a:t>
            </a:r>
            <a:r>
              <a:rPr lang="ru-RU" dirty="0" err="1" smtClean="0"/>
              <a:t>Рыночность</a:t>
            </a:r>
            <a:r>
              <a:rPr lang="ru-RU" dirty="0" smtClean="0"/>
              <a:t>» размещённых облигаций</a:t>
            </a:r>
            <a:endParaRPr lang="ru-RU" dirty="0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2205278"/>
            <a:ext cx="3276600" cy="1493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Grp="1" noChangeAspect="1" noChangeArrowheads="1"/>
          </p:cNvPicPr>
          <p:nvPr>
            <p:ph sz="half" idx="10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7317" y="4437063"/>
            <a:ext cx="3270854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Ставки </a:t>
            </a:r>
            <a:r>
              <a:rPr lang="uk-UA" dirty="0" err="1" smtClean="0"/>
              <a:t>размещения</a:t>
            </a:r>
            <a:r>
              <a:rPr lang="uk-UA" dirty="0" smtClean="0"/>
              <a:t> ОВГЗ на </a:t>
            </a:r>
            <a:r>
              <a:rPr lang="uk-UA" dirty="0" err="1" smtClean="0"/>
              <a:t>первичном</a:t>
            </a:r>
            <a:r>
              <a:rPr lang="uk-UA" dirty="0" smtClean="0"/>
              <a:t> р</a:t>
            </a:r>
            <a:r>
              <a:rPr lang="ru-RU" dirty="0" err="1" smtClean="0"/>
              <a:t>ынке</a:t>
            </a:r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12"/>
          </p:nvPr>
        </p:nvSpPr>
        <p:spPr/>
        <p:txBody>
          <a:bodyPr/>
          <a:lstStyle/>
          <a:p>
            <a:r>
              <a:rPr lang="ru-RU" dirty="0" smtClean="0"/>
              <a:t>Доходность ОВГЗ по срокам до погашения (% годовых)</a:t>
            </a:r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r>
              <a:rPr lang="ru-RU" dirty="0" smtClean="0"/>
              <a:t>Источник: Министерство финансов Украины, Инвестиционный Капитал Украины.</a:t>
            </a:r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Примеры критериев «</a:t>
            </a:r>
            <a:r>
              <a:rPr lang="ru-RU" dirty="0" err="1" smtClean="0"/>
              <a:t>рыночности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Продано значительные объёмы ОВГЗ, тогда как обычно спрос был менее 100 </a:t>
            </a:r>
            <a:r>
              <a:rPr lang="ru-RU" dirty="0" err="1" smtClean="0"/>
              <a:t>млн</a:t>
            </a:r>
            <a:r>
              <a:rPr lang="ru-RU" dirty="0" smtClean="0"/>
              <a:t> долларов США на одном аукционе</a:t>
            </a:r>
          </a:p>
          <a:p>
            <a:pPr lvl="1"/>
            <a:r>
              <a:rPr lang="ru-RU" dirty="0" smtClean="0"/>
              <a:t>29.05.2012 размещено более 535 </a:t>
            </a:r>
            <a:r>
              <a:rPr lang="ru-RU" dirty="0" err="1" smtClean="0"/>
              <a:t>млн</a:t>
            </a:r>
            <a:r>
              <a:rPr lang="ru-RU" dirty="0" smtClean="0"/>
              <a:t> долларов США валютных облигаций, </a:t>
            </a:r>
          </a:p>
          <a:p>
            <a:pPr lvl="1"/>
            <a:r>
              <a:rPr lang="ru-RU" dirty="0" smtClean="0"/>
              <a:t>21.06.2012 продано более 590 </a:t>
            </a:r>
            <a:r>
              <a:rPr lang="ru-RU" dirty="0" err="1" smtClean="0"/>
              <a:t>млн</a:t>
            </a:r>
            <a:r>
              <a:rPr lang="ru-RU" dirty="0" smtClean="0"/>
              <a:t> долларов США </a:t>
            </a:r>
          </a:p>
          <a:p>
            <a:r>
              <a:rPr lang="ru-RU" dirty="0" smtClean="0"/>
              <a:t>Ставки по </a:t>
            </a:r>
            <a:r>
              <a:rPr lang="ru-RU" dirty="0" err="1" smtClean="0"/>
              <a:t>гривневым</a:t>
            </a:r>
            <a:r>
              <a:rPr lang="ru-RU" dirty="0" smtClean="0"/>
              <a:t> ОВГЗ на уровне 14,3% на 5-7 лет, при стоимости «ночных» денег более 20%</a:t>
            </a:r>
          </a:p>
          <a:p>
            <a:r>
              <a:rPr lang="ru-RU" dirty="0" smtClean="0"/>
              <a:t>Размещение 6.11.2012 ОВГЗ на сумму 3,9 </a:t>
            </a:r>
            <a:r>
              <a:rPr lang="ru-RU" dirty="0" err="1" smtClean="0"/>
              <a:t>млрд</a:t>
            </a:r>
            <a:r>
              <a:rPr lang="ru-RU" dirty="0" smtClean="0"/>
              <a:t> </a:t>
            </a:r>
            <a:r>
              <a:rPr lang="ru-RU" dirty="0" err="1" smtClean="0"/>
              <a:t>грн</a:t>
            </a:r>
            <a:r>
              <a:rPr lang="ru-RU" dirty="0" smtClean="0"/>
              <a:t> по ставке 14,3% при остатках на </a:t>
            </a:r>
            <a:r>
              <a:rPr lang="ru-RU" dirty="0" err="1" smtClean="0"/>
              <a:t>коррсчетах</a:t>
            </a:r>
            <a:r>
              <a:rPr lang="ru-RU" dirty="0" smtClean="0"/>
              <a:t> </a:t>
            </a:r>
            <a:r>
              <a:rPr lang="ru-RU" dirty="0" err="1" smtClean="0"/>
              <a:t>на</a:t>
            </a:r>
            <a:r>
              <a:rPr lang="ru-RU" dirty="0" smtClean="0"/>
              <a:t> утро этого же дня около 17,40 </a:t>
            </a:r>
            <a:r>
              <a:rPr lang="ru-RU" dirty="0" err="1" smtClean="0"/>
              <a:t>млрд</a:t>
            </a:r>
            <a:r>
              <a:rPr lang="ru-RU" dirty="0" smtClean="0"/>
              <a:t> </a:t>
            </a:r>
            <a:r>
              <a:rPr lang="ru-RU" dirty="0" err="1" smtClean="0"/>
              <a:t>грн</a:t>
            </a:r>
            <a:r>
              <a:rPr lang="ru-RU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Долговые выплаты 2013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График платежей на 2013 год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В 2013 году Минфину предстоит выплатить </a:t>
            </a:r>
            <a:r>
              <a:rPr lang="ru-RU" dirty="0" smtClean="0"/>
              <a:t>более </a:t>
            </a:r>
            <a:r>
              <a:rPr lang="ru-RU" dirty="0" smtClean="0"/>
              <a:t>100 </a:t>
            </a:r>
            <a:r>
              <a:rPr lang="ru-RU" dirty="0" err="1" smtClean="0"/>
              <a:t>млрд</a:t>
            </a:r>
            <a:r>
              <a:rPr lang="ru-RU" dirty="0" smtClean="0"/>
              <a:t> гривен по погашению и обслуживанию госдолга</a:t>
            </a:r>
          </a:p>
          <a:p>
            <a:endParaRPr lang="ru-RU" dirty="0" smtClean="0"/>
          </a:p>
          <a:p>
            <a:r>
              <a:rPr lang="ru-RU" dirty="0" smtClean="0"/>
              <a:t>Крупнейшая выплата внутреннего долга приходилась на март, в последующем пиковая нагрузка приходится на июль, август и сентябрь</a:t>
            </a:r>
          </a:p>
          <a:p>
            <a:endParaRPr lang="ru-RU" dirty="0" smtClean="0"/>
          </a:p>
          <a:p>
            <a:r>
              <a:rPr lang="ru-RU" dirty="0" smtClean="0"/>
              <a:t>Минфин размещает 6-месячные облигации, которые также необходимо рефинансировать в этом году</a:t>
            </a:r>
          </a:p>
          <a:p>
            <a:endParaRPr lang="ru-RU" dirty="0" smtClean="0"/>
          </a:p>
          <a:p>
            <a:r>
              <a:rPr lang="ru-RU" dirty="0" smtClean="0"/>
              <a:t>Треть внутренних платежей зависит от обменного курса гривны</a:t>
            </a:r>
          </a:p>
          <a:p>
            <a:endParaRPr lang="ru-RU" dirty="0" smtClean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r>
              <a:rPr lang="ru-RU" dirty="0" smtClean="0"/>
              <a:t>Обслуживание и погашение (весь долг)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r>
              <a:rPr lang="ru-RU" dirty="0" smtClean="0"/>
              <a:t>Источник: Минфин, Инвестиционный капитал Украина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r>
              <a:rPr lang="ru-RU" dirty="0" smtClean="0"/>
              <a:t>Источник: Минфин, Инвестиционный капитал Украина</a:t>
            </a:r>
          </a:p>
        </p:txBody>
      </p:sp>
      <p:sp>
        <p:nvSpPr>
          <p:cNvPr id="9" name="Текст 8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r>
              <a:rPr lang="ru-RU" dirty="0" smtClean="0"/>
              <a:t>Обслуживание и погашение (</a:t>
            </a:r>
            <a:r>
              <a:rPr lang="ru-RU" dirty="0" err="1" smtClean="0"/>
              <a:t>внутр</a:t>
            </a:r>
            <a:r>
              <a:rPr lang="ru-RU" dirty="0" smtClean="0"/>
              <a:t>. долг)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4632" y="2189209"/>
            <a:ext cx="3343835" cy="1550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10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8920" y="4403772"/>
            <a:ext cx="3343835" cy="1550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внутренних выплат</a:t>
            </a:r>
            <a:endParaRPr lang="ru-RU" dirty="0"/>
          </a:p>
        </p:txBody>
      </p:sp>
      <p:sp>
        <p:nvSpPr>
          <p:cNvPr id="13" name="Содержимое 1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Внутренние выплаты в национальной валюте составят </a:t>
            </a:r>
            <a:r>
              <a:rPr lang="ru-RU" dirty="0" smtClean="0"/>
              <a:t>39.01 </a:t>
            </a:r>
            <a:r>
              <a:rPr lang="ru-RU" dirty="0" err="1" smtClean="0"/>
              <a:t>млрд</a:t>
            </a:r>
            <a:r>
              <a:rPr lang="ru-RU" dirty="0" smtClean="0"/>
              <a:t> гривен</a:t>
            </a:r>
          </a:p>
          <a:p>
            <a:endParaRPr lang="ru-RU" dirty="0" smtClean="0"/>
          </a:p>
          <a:p>
            <a:r>
              <a:rPr lang="ru-RU" dirty="0" smtClean="0"/>
              <a:t>Выплаты в иностранной валюте составят </a:t>
            </a:r>
            <a:r>
              <a:rPr lang="ru-RU" dirty="0" smtClean="0"/>
              <a:t>около 18.19 </a:t>
            </a:r>
            <a:r>
              <a:rPr lang="ru-RU" dirty="0" err="1" smtClean="0"/>
              <a:t>млрд</a:t>
            </a:r>
            <a:r>
              <a:rPr lang="ru-RU" dirty="0" smtClean="0"/>
              <a:t> гривен по текущему курсу</a:t>
            </a:r>
          </a:p>
          <a:p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 smtClean="0"/>
              <a:t>июле </a:t>
            </a:r>
            <a:r>
              <a:rPr lang="ru-RU" dirty="0" smtClean="0"/>
              <a:t>и ноябре валютные выплаты будут превышать выплаты в национальной валюте</a:t>
            </a:r>
          </a:p>
          <a:p>
            <a:endParaRPr lang="ru-RU" dirty="0" smtClean="0"/>
          </a:p>
          <a:p>
            <a:r>
              <a:rPr lang="ru-RU" dirty="0" smtClean="0"/>
              <a:t>Валютные выплаты преимущественно превышают 2.0 </a:t>
            </a:r>
            <a:r>
              <a:rPr lang="ru-RU" dirty="0" err="1" smtClean="0"/>
              <a:t>млрд</a:t>
            </a:r>
            <a:r>
              <a:rPr lang="ru-RU" dirty="0" smtClean="0"/>
              <a:t> гривен в месяц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r>
              <a:rPr lang="ru-RU" dirty="0" smtClean="0"/>
              <a:t>Помесячная структура выплат (валюта)</a:t>
            </a:r>
            <a:endParaRPr lang="ru-RU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r>
              <a:rPr lang="ru-RU" dirty="0" smtClean="0"/>
              <a:t>Источник: Минфин, Инвестиционный капитал Украина</a:t>
            </a:r>
          </a:p>
        </p:txBody>
      </p:sp>
      <p:sp>
        <p:nvSpPr>
          <p:cNvPr id="18" name="Текст 17"/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r>
              <a:rPr lang="ru-RU" dirty="0" smtClean="0"/>
              <a:t>Источник: Минфин, Инвестиционный капитал Украина</a:t>
            </a:r>
          </a:p>
        </p:txBody>
      </p:sp>
      <p:sp>
        <p:nvSpPr>
          <p:cNvPr id="19" name="Текст 18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r>
              <a:rPr lang="ru-RU" dirty="0" smtClean="0"/>
              <a:t>График внутренних долговых выплат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4632" y="2189209"/>
            <a:ext cx="3343835" cy="1550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Grp="1" noChangeAspect="1" noChangeArrowheads="1"/>
          </p:cNvPicPr>
          <p:nvPr>
            <p:ph sz="half" idx="10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8920" y="4403772"/>
            <a:ext cx="3343835" cy="1550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Фактические выпуски 2013 года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Предложение и с марта размещение «коротких» ОВГЗ</a:t>
            </a:r>
          </a:p>
          <a:p>
            <a:endParaRPr lang="ru-RU" dirty="0" smtClean="0"/>
          </a:p>
          <a:p>
            <a:r>
              <a:rPr lang="ru-RU" dirty="0" smtClean="0"/>
              <a:t>Снижение ставок и некоторый рыночный спрос на «длинные» облигации</a:t>
            </a:r>
          </a:p>
          <a:p>
            <a:endParaRPr lang="ru-RU" dirty="0" smtClean="0"/>
          </a:p>
          <a:p>
            <a:r>
              <a:rPr lang="ru-RU" dirty="0" smtClean="0"/>
              <a:t>Преобладание валютных привлечений</a:t>
            </a:r>
          </a:p>
          <a:p>
            <a:endParaRPr lang="ru-RU" dirty="0" smtClean="0"/>
          </a:p>
          <a:p>
            <a:r>
              <a:rPr lang="ru-RU" dirty="0" smtClean="0"/>
              <a:t>Отказ от валютных ОВГЗ в апреле</a:t>
            </a:r>
          </a:p>
          <a:p>
            <a:endParaRPr lang="ru-RU" dirty="0" smtClean="0"/>
          </a:p>
          <a:p>
            <a:r>
              <a:rPr lang="ru-RU" dirty="0" smtClean="0"/>
              <a:t>Сокращение доли «дружественного» спроса как в целом, так и по валютным облигациям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13"/>
          </p:nvPr>
        </p:nvSpPr>
        <p:spPr/>
        <p:txBody>
          <a:bodyPr/>
          <a:lstStyle/>
          <a:p>
            <a:r>
              <a:rPr lang="ru-RU" dirty="0" smtClean="0"/>
              <a:t>Валютная структура заимствований, 2013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r>
              <a:rPr lang="ru-RU" dirty="0" smtClean="0"/>
              <a:t>Источник: Минфин, Инвестиционный капитал Украина</a:t>
            </a:r>
          </a:p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r>
              <a:rPr lang="ru-RU" dirty="0" smtClean="0"/>
              <a:t>Источник: Минфин, Инвестиционный капитал Украина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r>
              <a:rPr lang="ru-RU" dirty="0" smtClean="0"/>
              <a:t>«Дружественность» займов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5667" y="2193692"/>
            <a:ext cx="3361765" cy="1541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Grp="1" noChangeAspect="1" noChangeArrowheads="1"/>
          </p:cNvPicPr>
          <p:nvPr>
            <p:ph sz="half" idx="10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4438" y="4399289"/>
            <a:ext cx="3352800" cy="155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Финансирование 2013</a:t>
            </a:r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 сегодняшний день профинансировано бюджет на сумму </a:t>
            </a:r>
            <a:r>
              <a:rPr lang="ru-RU" dirty="0" smtClean="0"/>
              <a:t>32.64 </a:t>
            </a:r>
            <a:r>
              <a:rPr lang="ru-RU" dirty="0" err="1" smtClean="0"/>
              <a:t>млрд</a:t>
            </a:r>
            <a:r>
              <a:rPr lang="ru-RU" dirty="0" smtClean="0"/>
              <a:t> </a:t>
            </a:r>
            <a:r>
              <a:rPr lang="ru-RU" dirty="0" err="1" smtClean="0"/>
              <a:t>гривень</a:t>
            </a:r>
            <a:r>
              <a:rPr lang="ru-RU" dirty="0" smtClean="0"/>
              <a:t> или </a:t>
            </a:r>
            <a:r>
              <a:rPr lang="ru-RU" dirty="0" smtClean="0"/>
              <a:t>41.76% </a:t>
            </a:r>
            <a:r>
              <a:rPr lang="ru-RU" dirty="0" smtClean="0"/>
              <a:t>от плана на год (первичный рынок, без капитализаций)</a:t>
            </a:r>
          </a:p>
          <a:p>
            <a:r>
              <a:rPr lang="ru-RU" dirty="0" smtClean="0"/>
              <a:t>Объёмы заимствований в основном превышали объёмы выплат по основному долгу</a:t>
            </a:r>
          </a:p>
          <a:p>
            <a:r>
              <a:rPr lang="ru-RU" dirty="0" smtClean="0"/>
              <a:t>Объёмы внешних заимствований уже выполнены более чем на 50% от плана</a:t>
            </a:r>
          </a:p>
          <a:p>
            <a:r>
              <a:rPr lang="ru-RU" dirty="0" smtClean="0"/>
              <a:t>«Рыночные» привлечения составили </a:t>
            </a:r>
            <a:r>
              <a:rPr lang="ru-RU" dirty="0" smtClean="0"/>
              <a:t>около </a:t>
            </a:r>
            <a:r>
              <a:rPr lang="ru-RU" dirty="0" smtClean="0"/>
              <a:t>15 </a:t>
            </a:r>
            <a:r>
              <a:rPr lang="ru-RU" dirty="0" err="1" smtClean="0"/>
              <a:t>млрд</a:t>
            </a:r>
            <a:r>
              <a:rPr lang="ru-RU" dirty="0" smtClean="0"/>
              <a:t> </a:t>
            </a:r>
            <a:r>
              <a:rPr lang="ru-RU" dirty="0" err="1" smtClean="0"/>
              <a:t>гривень</a:t>
            </a:r>
            <a:r>
              <a:rPr lang="ru-RU" dirty="0" smtClean="0"/>
              <a:t>.</a:t>
            </a:r>
          </a:p>
          <a:p>
            <a:r>
              <a:rPr lang="ru-RU" dirty="0" smtClean="0"/>
              <a:t>Регулярная «поддержка» размещений со стороны НБУ через выкуп ОВГЗ с рынка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Опосредованное участие НБУ на рынке ОВГЗ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Неоднократно значительному спросу на первичном рынке предшествовало увеличение портфеля НБУ</a:t>
            </a:r>
          </a:p>
          <a:p>
            <a:r>
              <a:rPr lang="ru-RU" dirty="0" smtClean="0"/>
              <a:t>При этом спрос обычно превалировал на размещениях «длинных» ОВГЗ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7629" y="2213442"/>
            <a:ext cx="6822141" cy="1945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Вторичный рынок</a:t>
            </a:r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Кривая доходности ОВГЗ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sz="1800" dirty="0" smtClean="0"/>
              <a:t>Котировки присутствуют только по ОВГЗ со сроком погашения немногим более чем через год</a:t>
            </a:r>
          </a:p>
          <a:p>
            <a:r>
              <a:rPr lang="ru-RU" sz="1800" dirty="0" smtClean="0"/>
              <a:t>Доходности вторичного рынка существенно отдаляются от ставок «</a:t>
            </a:r>
            <a:r>
              <a:rPr lang="ru-RU" sz="1800" dirty="0" err="1" smtClean="0"/>
              <a:t>первички</a:t>
            </a:r>
            <a:r>
              <a:rPr lang="ru-RU" sz="1800" dirty="0" smtClean="0"/>
              <a:t>» с ростом срока обращения</a:t>
            </a:r>
          </a:p>
          <a:p>
            <a:endParaRPr lang="ru-RU" sz="1800" dirty="0" smtClean="0"/>
          </a:p>
          <a:p>
            <a:endParaRPr lang="ru-RU" sz="1800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12"/>
          </p:nvPr>
        </p:nvSpPr>
        <p:spPr/>
        <p:txBody>
          <a:bodyPr/>
          <a:lstStyle/>
          <a:p>
            <a:r>
              <a:rPr lang="ru-RU" dirty="0" smtClean="0"/>
              <a:t>По состоянию на </a:t>
            </a:r>
            <a:r>
              <a:rPr lang="en-US" dirty="0" smtClean="0"/>
              <a:t>1</a:t>
            </a:r>
            <a:r>
              <a:rPr lang="ru-RU" dirty="0" smtClean="0"/>
              <a:t>7</a:t>
            </a:r>
            <a:r>
              <a:rPr lang="en-US" dirty="0" smtClean="0"/>
              <a:t>/04/2013</a:t>
            </a:r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r>
              <a:rPr lang="ru-RU" dirty="0" smtClean="0"/>
              <a:t>Источник: </a:t>
            </a:r>
            <a:r>
              <a:rPr lang="uk-UA" dirty="0" smtClean="0"/>
              <a:t> </a:t>
            </a:r>
            <a:r>
              <a:rPr lang="en-US" dirty="0" smtClean="0"/>
              <a:t>TRData</a:t>
            </a:r>
            <a:r>
              <a:rPr lang="ru-RU" dirty="0" smtClean="0"/>
              <a:t>, Инвестиционный капитал Украина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7629" y="2213442"/>
            <a:ext cx="6822141" cy="1945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Ограниченность рынка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Большая часть ОВГЗ, размещаемых Минфином оседает в портфелях ряда «дружественных» банков или выкупаются НБУ</a:t>
            </a:r>
          </a:p>
          <a:p>
            <a:r>
              <a:rPr lang="ru-RU" dirty="0" smtClean="0"/>
              <a:t>Котировки и торговля есть только на коротком конце кривой доходности из-за </a:t>
            </a:r>
            <a:r>
              <a:rPr lang="ru-RU" dirty="0" err="1" smtClean="0"/>
              <a:t>нерыночности</a:t>
            </a:r>
            <a:r>
              <a:rPr lang="ru-RU" dirty="0" smtClean="0"/>
              <a:t> ставки по более длинным инструментам</a:t>
            </a:r>
          </a:p>
          <a:p>
            <a:r>
              <a:rPr lang="ru-RU" dirty="0" smtClean="0"/>
              <a:t>Часть спроса сконцентрирована на валютных ОВГЗ либо их целью являются операции РЕПО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Ожидания на 2013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Заимствования 2013 года</a:t>
            </a:r>
            <a:r>
              <a:rPr lang="en-US" dirty="0" smtClean="0"/>
              <a:t>:</a:t>
            </a:r>
            <a:r>
              <a:rPr lang="ru-RU" dirty="0" smtClean="0"/>
              <a:t> Предположения перспектив</a:t>
            </a:r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Сегментированность</a:t>
            </a:r>
            <a:r>
              <a:rPr lang="ru-RU" dirty="0" smtClean="0"/>
              <a:t> рынка будет сохраняться на прежнем уровне</a:t>
            </a:r>
          </a:p>
          <a:p>
            <a:r>
              <a:rPr lang="ru-RU" dirty="0" smtClean="0"/>
              <a:t>Большую долю будут составлять «дружественные» размещения</a:t>
            </a:r>
          </a:p>
          <a:p>
            <a:r>
              <a:rPr lang="ru-RU" dirty="0" smtClean="0"/>
              <a:t>Рыночный характер будут носить размещения краткосрочных ОВГЗ и большей части валютных</a:t>
            </a:r>
          </a:p>
          <a:p>
            <a:r>
              <a:rPr lang="ru-RU" dirty="0" smtClean="0"/>
              <a:t>Ставки по ОВГЗ будут регулироваться административными рычагами, включая отмену размещений при неприемлемости ставки</a:t>
            </a:r>
          </a:p>
          <a:p>
            <a:r>
              <a:rPr lang="ru-RU" dirty="0" smtClean="0"/>
              <a:t>НБУ будет продолжать наращивать свой портфель ОВГЗ </a:t>
            </a:r>
            <a:endParaRPr lang="ru-RU" dirty="0" smtClean="0"/>
          </a:p>
          <a:p>
            <a:r>
              <a:rPr lang="ru-RU" dirty="0" smtClean="0"/>
              <a:t>Объёмы заимствований и валютная структура будут существенным образом зависеть от графика выплат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1"/>
  <p:tag name="MMPROD_UIDATA" val="&lt;database version=&quot;7.0&quot;&gt;&lt;object type=&quot;1&quot; unique_id=&quot;10001&quot;&gt;&lt;object type=&quot;8&quot; unique_id=&quot;10098&quot;&gt;&lt;/object&gt;&lt;object type=&quot;2&quot; unique_id=&quot;10101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ICU smart slides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003057"/>
            </a:solidFill>
            <a:effectLst/>
            <a:latin typeface="Arial" charset="0"/>
            <a:ea typeface="ＭＳ Ｐゴシック" pitchFamily="1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003057"/>
            </a:solidFill>
            <a:effectLst/>
            <a:latin typeface="Arial" charset="0"/>
            <a:ea typeface="ＭＳ Ｐゴシック" pitchFamily="16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ICU smart slides</Template>
  <TotalTime>6083</TotalTime>
  <Words>852</Words>
  <Application>Microsoft Office PowerPoint</Application>
  <PresentationFormat>Экран (4:3)</PresentationFormat>
  <Paragraphs>116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ICU smart slides</vt:lpstr>
      <vt:lpstr>Слайд 1</vt:lpstr>
      <vt:lpstr>Текущее состояние дел</vt:lpstr>
      <vt:lpstr>Рынок со стороны предложения: дефицит гос.бюджета расширяет рынок</vt:lpstr>
      <vt:lpstr>Рынок со стороны спроса: узкая база инвесторов, макро риски</vt:lpstr>
      <vt:lpstr>ОВГЗ в обращении</vt:lpstr>
      <vt:lpstr>Выпуски 2012 года</vt:lpstr>
      <vt:lpstr>Ставки размещения ОВГЗ на первичном рынке</vt:lpstr>
      <vt:lpstr>Примеры критериев «рыночности»</vt:lpstr>
      <vt:lpstr>Долговые выплаты 2013</vt:lpstr>
      <vt:lpstr>График платежей на 2013 год</vt:lpstr>
      <vt:lpstr>Структура внутренних выплат</vt:lpstr>
      <vt:lpstr>Фактические выпуски 2013 года</vt:lpstr>
      <vt:lpstr>Финансирование 2013</vt:lpstr>
      <vt:lpstr>Опосредованное участие НБУ на рынке ОВГЗ</vt:lpstr>
      <vt:lpstr>Вторичный рынок</vt:lpstr>
      <vt:lpstr>Кривая доходности ОВГЗ</vt:lpstr>
      <vt:lpstr>Ограниченность рынка</vt:lpstr>
      <vt:lpstr>Ожидания на 2013</vt:lpstr>
      <vt:lpstr>Заимствования 2013 года: Предположения перспектив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Taras.Kotovich</dc:creator>
  <cp:lastModifiedBy>Taras.Kotovych</cp:lastModifiedBy>
  <cp:revision>299</cp:revision>
  <dcterms:created xsi:type="dcterms:W3CDTF">2012-11-19T07:41:34Z</dcterms:created>
  <dcterms:modified xsi:type="dcterms:W3CDTF">2013-04-17T14:20:09Z</dcterms:modified>
</cp:coreProperties>
</file>